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437" r:id="rId2"/>
    <p:sldId id="267" r:id="rId3"/>
    <p:sldId id="268" r:id="rId4"/>
    <p:sldId id="269" r:id="rId5"/>
    <p:sldId id="270" r:id="rId6"/>
    <p:sldId id="271" r:id="rId7"/>
    <p:sldId id="273" r:id="rId8"/>
    <p:sldId id="272" r:id="rId9"/>
    <p:sldId id="274" r:id="rId10"/>
    <p:sldId id="275" r:id="rId11"/>
    <p:sldId id="276" r:id="rId12"/>
    <p:sldId id="277" r:id="rId13"/>
    <p:sldId id="278" r:id="rId14"/>
    <p:sldId id="279" r:id="rId15"/>
    <p:sldId id="438" r:id="rId16"/>
    <p:sldId id="281" r:id="rId17"/>
    <p:sldId id="282" r:id="rId18"/>
    <p:sldId id="439" r:id="rId19"/>
    <p:sldId id="283" r:id="rId20"/>
    <p:sldId id="284"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B73C67-F5C0-4801-874E-ADA8E74AC295}" type="datetimeFigureOut">
              <a:rPr lang="tr-TR" smtClean="0"/>
              <a:pPr/>
              <a:t>15.2.2021</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tr-TR" smtClean="0"/>
              <a:t>www.altindagram.gov.tr</a:t>
            </a:r>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73E868-D0BE-41CB-A73A-684E91CA8CD9}" type="slidenum">
              <a:rPr lang="tr-TR" smtClean="0"/>
              <a:pPr/>
              <a:t>‹#›</a:t>
            </a:fld>
            <a:endParaRPr lang="tr-TR"/>
          </a:p>
        </p:txBody>
      </p:sp>
    </p:spTree>
    <p:extLst>
      <p:ext uri="{BB962C8B-B14F-4D97-AF65-F5344CB8AC3E}">
        <p14:creationId xmlns:p14="http://schemas.microsoft.com/office/powerpoint/2010/main" val="285852097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A1C085-8A29-4D5E-9EF0-42286CFEDEB5}" type="datetimeFigureOut">
              <a:rPr lang="tr-TR" smtClean="0"/>
              <a:pPr/>
              <a:t>15.2.2021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tr-TR" smtClean="0"/>
              <a:t>www.altindagram.gov.tr</a:t>
            </a: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447543-D7A8-40F8-968B-DB7262698B9A}" type="slidenum">
              <a:rPr lang="tr-TR" smtClean="0"/>
              <a:pPr/>
              <a:t>‹#›</a:t>
            </a:fld>
            <a:endParaRPr lang="tr-TR"/>
          </a:p>
        </p:txBody>
      </p:sp>
    </p:spTree>
    <p:extLst>
      <p:ext uri="{BB962C8B-B14F-4D97-AF65-F5344CB8AC3E}">
        <p14:creationId xmlns:p14="http://schemas.microsoft.com/office/powerpoint/2010/main" val="146957023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6447543-D7A8-40F8-968B-DB7262698B9A}" type="slidenum">
              <a:rPr lang="tr-TR" smtClean="0"/>
              <a:pPr/>
              <a:t>1</a:t>
            </a:fld>
            <a:endParaRPr lang="tr-TR"/>
          </a:p>
        </p:txBody>
      </p:sp>
      <p:sp>
        <p:nvSpPr>
          <p:cNvPr id="5" name="4 Altbilgi Yer Tutucusu"/>
          <p:cNvSpPr>
            <a:spLocks noGrp="1"/>
          </p:cNvSpPr>
          <p:nvPr>
            <p:ph type="ftr" sz="quarter" idx="11"/>
          </p:nvPr>
        </p:nvSpPr>
        <p:spPr/>
        <p:txBody>
          <a:bodyPr/>
          <a:lstStyle/>
          <a:p>
            <a:r>
              <a:rPr lang="tr-TR" smtClean="0"/>
              <a:t>www.altindagram.gov.tr</a:t>
            </a:r>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Başlık"/>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15 Veri Yer Tutucusu"/>
          <p:cNvSpPr>
            <a:spLocks noGrp="1"/>
          </p:cNvSpPr>
          <p:nvPr>
            <p:ph type="dt" sz="half" idx="10"/>
          </p:nvPr>
        </p:nvSpPr>
        <p:spPr/>
        <p:txBody>
          <a:bodyPr/>
          <a:lstStyle/>
          <a:p>
            <a:fld id="{B6B2B79C-FB89-4B2A-9E95-B24EE931BA09}" type="datetimeFigureOut">
              <a:rPr lang="tr-TR" smtClean="0"/>
              <a:pPr/>
              <a:t>15.2.2021</a:t>
            </a:fld>
            <a:endParaRPr lang="tr-TR"/>
          </a:p>
        </p:txBody>
      </p:sp>
      <p:sp>
        <p:nvSpPr>
          <p:cNvPr id="2" name="1 Altbilgi Yer Tutucusu"/>
          <p:cNvSpPr>
            <a:spLocks noGrp="1"/>
          </p:cNvSpPr>
          <p:nvPr>
            <p:ph type="ftr" sz="quarter" idx="11"/>
          </p:nvPr>
        </p:nvSpPr>
        <p:spPr/>
        <p:txBody>
          <a:bodyPr/>
          <a:lstStyle/>
          <a:p>
            <a:endParaRPr lang="tr-TR"/>
          </a:p>
        </p:txBody>
      </p:sp>
      <p:sp>
        <p:nvSpPr>
          <p:cNvPr id="15" name="14 Slayt Numarası Yer Tutucusu"/>
          <p:cNvSpPr>
            <a:spLocks noGrp="1"/>
          </p:cNvSpPr>
          <p:nvPr>
            <p:ph type="sldNum" sz="quarter" idx="12"/>
          </p:nvPr>
        </p:nvSpPr>
        <p:spPr>
          <a:xfrm>
            <a:off x="8229600" y="6473952"/>
            <a:ext cx="758952" cy="246888"/>
          </a:xfrm>
        </p:spPr>
        <p:txBody>
          <a:bodyPr/>
          <a:lstStyle/>
          <a:p>
            <a:fld id="{2B56FED4-8592-446E-BC6D-BAAB2FCEB350}"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B6B2B79C-FB89-4B2A-9E95-B24EE931BA09}" type="datetimeFigureOut">
              <a:rPr lang="tr-TR" smtClean="0"/>
              <a:pPr/>
              <a:t>15.2.2021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B6B2B79C-FB89-4B2A-9E95-B24EE931BA09}" type="datetimeFigureOut">
              <a:rPr lang="tr-TR" smtClean="0"/>
              <a:pPr/>
              <a:t>15.2.2021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kumimoji="0" lang="tr-TR" smtClean="0"/>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B6B2B79C-FB89-4B2A-9E95-B24EE931BA09}" type="datetimeFigureOut">
              <a:rPr lang="tr-TR" smtClean="0"/>
              <a:pPr/>
              <a:t>15.2.2021</a:t>
            </a:fld>
            <a:endParaRPr lang="tr-TR"/>
          </a:p>
        </p:txBody>
      </p:sp>
      <p:sp>
        <p:nvSpPr>
          <p:cNvPr id="19" name="18 Altbilgi Yer Tutucusu"/>
          <p:cNvSpPr>
            <a:spLocks noGrp="1"/>
          </p:cNvSpPr>
          <p:nvPr>
            <p:ph type="ftr" sz="quarter" idx="11"/>
          </p:nvPr>
        </p:nvSpPr>
        <p:spPr>
          <a:xfrm>
            <a:off x="3581400" y="76200"/>
            <a:ext cx="2895600" cy="288925"/>
          </a:xfrm>
        </p:spPr>
        <p:txBody>
          <a:bodyPr/>
          <a:lstStyle/>
          <a:p>
            <a:endParaRPr lang="tr-TR"/>
          </a:p>
        </p:txBody>
      </p:sp>
      <p:sp>
        <p:nvSpPr>
          <p:cNvPr id="16" name="15 Slayt Numarası Yer Tutucusu"/>
          <p:cNvSpPr>
            <a:spLocks noGrp="1"/>
          </p:cNvSpPr>
          <p:nvPr>
            <p:ph type="sldNum" sz="quarter" idx="12"/>
          </p:nvPr>
        </p:nvSpPr>
        <p:spPr>
          <a:xfrm>
            <a:off x="8229600" y="6473952"/>
            <a:ext cx="758952" cy="246888"/>
          </a:xfrm>
        </p:spPr>
        <p:txBody>
          <a:bodyPr/>
          <a:lstStyle/>
          <a:p>
            <a:fld id="{2B56FED4-8592-446E-BC6D-BAAB2FCEB35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18 Veri Yer Tutucusu"/>
          <p:cNvSpPr>
            <a:spLocks noGrp="1"/>
          </p:cNvSpPr>
          <p:nvPr>
            <p:ph type="dt" sz="half" idx="10"/>
          </p:nvPr>
        </p:nvSpPr>
        <p:spPr/>
        <p:txBody>
          <a:bodyPr/>
          <a:lstStyle/>
          <a:p>
            <a:fld id="{B6B2B79C-FB89-4B2A-9E95-B24EE931BA09}" type="datetimeFigureOut">
              <a:rPr lang="tr-TR" smtClean="0"/>
              <a:pPr/>
              <a:t>15.2.2021</a:t>
            </a:fld>
            <a:endParaRPr lang="tr-TR"/>
          </a:p>
        </p:txBody>
      </p:sp>
      <p:sp>
        <p:nvSpPr>
          <p:cNvPr id="11" name="10 Altbilgi Yer Tutucusu"/>
          <p:cNvSpPr>
            <a:spLocks noGrp="1"/>
          </p:cNvSpPr>
          <p:nvPr>
            <p:ph type="ftr" sz="quarter" idx="11"/>
          </p:nvPr>
        </p:nvSpPr>
        <p:spPr/>
        <p:txBody>
          <a:bodyPr/>
          <a:lstStyle/>
          <a:p>
            <a:endParaRPr lang="tr-TR"/>
          </a:p>
        </p:txBody>
      </p:sp>
      <p:sp>
        <p:nvSpPr>
          <p:cNvPr id="16" name="15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0"/>
          </p:nvPr>
        </p:nvSpPr>
        <p:spPr/>
        <p:txBody>
          <a:bodyPr/>
          <a:lstStyle/>
          <a:p>
            <a:fld id="{B6B2B79C-FB89-4B2A-9E95-B24EE931BA09}" type="datetimeFigureOut">
              <a:rPr lang="tr-TR" smtClean="0"/>
              <a:pPr/>
              <a:t>15.2.2021</a:t>
            </a:fld>
            <a:endParaRPr lang="tr-TR"/>
          </a:p>
        </p:txBody>
      </p:sp>
      <p:sp>
        <p:nvSpPr>
          <p:cNvPr id="10" name="9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0"/>
          </p:nvPr>
        </p:nvSpPr>
        <p:spPr/>
        <p:txBody>
          <a:bodyPr/>
          <a:lstStyle/>
          <a:p>
            <a:fld id="{B6B2B79C-FB89-4B2A-9E95-B24EE931BA09}" type="datetimeFigureOut">
              <a:rPr lang="tr-TR" smtClean="0"/>
              <a:pPr/>
              <a:t>15.2.2021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229600" y="6477000"/>
            <a:ext cx="762000" cy="246888"/>
          </a:xfrm>
        </p:spPr>
        <p:txBody>
          <a:bodyPr/>
          <a:lstStyle/>
          <a:p>
            <a:fld id="{2B56FED4-8592-446E-BC6D-BAAB2FCEB350}" type="slidenum">
              <a:rPr lang="tr-TR" smtClean="0"/>
              <a:pPr/>
              <a:t>‹#›</a:t>
            </a:fld>
            <a:endParaRPr lang="tr-TR"/>
          </a:p>
        </p:txBody>
      </p:sp>
      <p:sp>
        <p:nvSpPr>
          <p:cNvPr id="11"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B6B2B79C-FB89-4B2A-9E95-B24EE931BA09}" type="datetimeFigureOut">
              <a:rPr lang="tr-TR" smtClean="0"/>
              <a:pPr/>
              <a:t>15.2.2021</a:t>
            </a:fld>
            <a:endParaRPr lang="tr-TR"/>
          </a:p>
        </p:txBody>
      </p:sp>
      <p:sp>
        <p:nvSpPr>
          <p:cNvPr id="21" name="20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B6B2B79C-FB89-4B2A-9E95-B24EE931BA09}" type="datetimeFigureOut">
              <a:rPr lang="tr-TR" smtClean="0"/>
              <a:pPr/>
              <a:t>15.2.2021</a:t>
            </a:fld>
            <a:endParaRPr lang="tr-TR"/>
          </a:p>
        </p:txBody>
      </p:sp>
      <p:sp>
        <p:nvSpPr>
          <p:cNvPr id="24" name="23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Başlık"/>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B6B2B79C-FB89-4B2A-9E95-B24EE931BA09}" type="datetimeFigureOut">
              <a:rPr lang="tr-TR" smtClean="0"/>
              <a:pPr/>
              <a:t>15.2.2021</a:t>
            </a:fld>
            <a:endParaRPr lang="tr-TR"/>
          </a:p>
        </p:txBody>
      </p:sp>
      <p:sp>
        <p:nvSpPr>
          <p:cNvPr id="29" name="28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6 Veri Yer Tutucusu"/>
          <p:cNvSpPr>
            <a:spLocks noGrp="1"/>
          </p:cNvSpPr>
          <p:nvPr>
            <p:ph type="dt" sz="half" idx="10"/>
          </p:nvPr>
        </p:nvSpPr>
        <p:spPr/>
        <p:txBody>
          <a:bodyPr/>
          <a:lstStyle/>
          <a:p>
            <a:fld id="{B6B2B79C-FB89-4B2A-9E95-B24EE931BA09}" type="datetimeFigureOut">
              <a:rPr lang="tr-TR" smtClean="0"/>
              <a:pPr/>
              <a:t>15.2.2021</a:t>
            </a:fld>
            <a:endParaRPr lang="tr-TR"/>
          </a:p>
        </p:txBody>
      </p:sp>
      <p:sp>
        <p:nvSpPr>
          <p:cNvPr id="5" name="4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
        <p:nvSpPr>
          <p:cNvPr id="17" name="16 Başlık"/>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etin Yer Tutucusu"/>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6B2B79C-FB89-4B2A-9E95-B24EE931BA09}" type="datetimeFigureOut">
              <a:rPr lang="tr-TR" smtClean="0"/>
              <a:pPr/>
              <a:t>15.2.2021</a:t>
            </a:fld>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B56FED4-8592-446E-BC6D-BAAB2FCEB350}" type="slidenum">
              <a:rPr lang="tr-TR" smtClean="0"/>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1214422"/>
            <a:ext cx="8458200" cy="1222375"/>
          </a:xfrm>
        </p:spPr>
        <p:txBody>
          <a:bodyPr>
            <a:noAutofit/>
          </a:bodyPr>
          <a:lstStyle/>
          <a:p>
            <a:pPr algn="ctr"/>
            <a:r>
              <a:rPr lang="tr-TR" sz="4400" dirty="0" smtClean="0"/>
              <a:t>MESLEKLERİ TANIYALIM</a:t>
            </a:r>
            <a:br>
              <a:rPr lang="tr-TR" sz="4400" dirty="0" smtClean="0"/>
            </a:br>
            <a:r>
              <a:rPr lang="tr-TR" sz="4400" dirty="0" smtClean="0"/>
              <a:t>DÖRT YILLIK LİSANS PROGRAMLARI</a:t>
            </a:r>
            <a:br>
              <a:rPr lang="tr-TR" sz="4400" dirty="0" smtClean="0"/>
            </a:br>
            <a:r>
              <a:rPr lang="tr-TR" sz="7200" dirty="0" smtClean="0">
                <a:solidFill>
                  <a:srgbClr val="C00000"/>
                </a:solidFill>
              </a:rPr>
              <a:t>‘b’ </a:t>
            </a:r>
            <a:r>
              <a:rPr lang="tr-TR" sz="4400" dirty="0" smtClean="0"/>
              <a:t/>
            </a:r>
            <a:br>
              <a:rPr lang="tr-TR" sz="4400" dirty="0" smtClean="0"/>
            </a:br>
            <a:endParaRPr lang="tr-TR" sz="4400" dirty="0"/>
          </a:p>
        </p:txBody>
      </p:sp>
      <p:sp>
        <p:nvSpPr>
          <p:cNvPr id="3" name="2 Alt Başlık"/>
          <p:cNvSpPr>
            <a:spLocks noGrp="1"/>
          </p:cNvSpPr>
          <p:nvPr>
            <p:ph type="subTitle" idx="1"/>
          </p:nvPr>
        </p:nvSpPr>
        <p:spPr>
          <a:xfrm>
            <a:off x="395536" y="4581128"/>
            <a:ext cx="8458200" cy="942972"/>
          </a:xfrm>
        </p:spPr>
        <p:txBody>
          <a:bodyPr>
            <a:normAutofit/>
          </a:bodyPr>
          <a:lstStyle/>
          <a:p>
            <a:pPr lvl="0" algn="ctr">
              <a:buClr>
                <a:srgbClr val="F0A22E"/>
              </a:buClr>
            </a:pPr>
            <a:r>
              <a:rPr lang="tr-TR" sz="2800">
                <a:solidFill>
                  <a:srgbClr val="4E3B30">
                    <a:shade val="75000"/>
                  </a:srgbClr>
                </a:solidFill>
                <a:latin typeface="Aharoni" pitchFamily="2" charset="-79"/>
                <a:cs typeface="Aharoni" pitchFamily="2" charset="-79"/>
              </a:rPr>
              <a:t>Çubuk Rehberlik ve Araştırma Merkezi </a:t>
            </a:r>
            <a:endParaRPr lang="tr-TR" sz="2800" dirty="0">
              <a:solidFill>
                <a:srgbClr val="4E3B30">
                  <a:shade val="75000"/>
                </a:srgbClr>
              </a:solidFill>
              <a:latin typeface="Aharoni" pitchFamily="2" charset="-79"/>
              <a:cs typeface="Aharoni" pitchFamily="2" charset="-79"/>
            </a:endParaRPr>
          </a:p>
        </p:txBody>
      </p:sp>
    </p:spTree>
    <p:extLst>
      <p:ext uri="{BB962C8B-B14F-4D97-AF65-F5344CB8AC3E}">
        <p14:creationId xmlns:p14="http://schemas.microsoft.com/office/powerpoint/2010/main" val="306364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BİLGİSAYAR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SAY</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Bilgisayar mühendisliği programı bilgisayar sistemlerinin yapısı, tasarımı, geliştirilmesi ve bu </a:t>
            </a:r>
          </a:p>
          <a:p>
            <a:r>
              <a:rPr lang="tr-TR" dirty="0" smtClean="0"/>
              <a:t>sistemlerin kullanımları konularında eğitim ve araştırma yapar. </a:t>
            </a:r>
          </a:p>
          <a:p>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Normalin ütünde bir genel akademik yeteneğe, üstün bir sayısal düşünme gücüne ve sağlam bir mantığa sahip, dikkatli, sabırlı ve yaratıcı kişiler olmaları gerekir. </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Mezunlarının yönetim, eğitim, endüstri, ticaret ve hizmet alanlarında faaliyet gösteren çeşitli kamu kuruluşları ile özel kuruluşlarda, bankalarda, üniversitelerde, bilgisayar donanım ve yazılımı üreten ve pazarlayan firmalarda çalışma olanakları vardır. </a:t>
            </a:r>
            <a:endParaRPr lang="tr-TR" b="1" dirty="0"/>
          </a:p>
          <a:p>
            <a:endParaRPr lang="tr-TR" b="1" dirty="0"/>
          </a:p>
        </p:txBody>
      </p:sp>
      <p:pic>
        <p:nvPicPr>
          <p:cNvPr id="4098" name="Picture 2" descr="http://www.gyte.edu.tr/img/photo/muhf.jpg"/>
          <p:cNvPicPr>
            <a:picLocks noGrp="1" noChangeAspect="1" noChangeArrowheads="1"/>
          </p:cNvPicPr>
          <p:nvPr>
            <p:ph idx="1"/>
          </p:nvPr>
        </p:nvPicPr>
        <p:blipFill>
          <a:blip r:embed="rId2" cstate="print"/>
          <a:srcRect/>
          <a:stretch>
            <a:fillRect/>
          </a:stretch>
        </p:blipFill>
        <p:spPr bwMode="auto">
          <a:xfrm>
            <a:off x="6307138" y="1214422"/>
            <a:ext cx="2590800" cy="335758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857256"/>
          </a:xfrm>
        </p:spPr>
        <p:txBody>
          <a:bodyPr>
            <a:noAutofit/>
          </a:bodyPr>
          <a:lstStyle/>
          <a:p>
            <a:pPr algn="ctr"/>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Bilgisayar TEKNOLOJİLERİ öğretmeNLİĞİ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SAY</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13877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İş hayatı ve toplumsal yaşamın, bilgi toplama ve bilgileri işleme ile ilgili konularındaki problemlerin bilgisayarda çözümlenmesi, bilgisayar sistemlerinin kurulması,çalıştırılması </a:t>
            </a:r>
          </a:p>
          <a:p>
            <a:r>
              <a:rPr lang="tr-TR" sz="1600" dirty="0" smtClean="0"/>
              <a:t>ve onarımı ile ilgili eğitim ve araştırma yapmaktır</a:t>
            </a:r>
            <a:r>
              <a:rPr lang="tr-TR" sz="2000" dirty="0" smtClean="0"/>
              <a:t>.</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Genel akademik yeteneğe, üstün bir sayısal düşünme gücüne ve sağlam bir mantığa sahip, dikkatli, sabırlı ve </a:t>
            </a:r>
          </a:p>
          <a:p>
            <a:r>
              <a:rPr lang="tr-TR" dirty="0" smtClean="0"/>
              <a:t>yaratıcı kişiler olmaları gerekir. </a:t>
            </a:r>
            <a:endParaRPr lang="tr-TR"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Meslek liseleri ve özel sektörde bilgisayar programlama ve donanımı konularında </a:t>
            </a:r>
          </a:p>
          <a:p>
            <a:r>
              <a:rPr lang="tr-TR" dirty="0" smtClean="0"/>
              <a:t>öğretmenlik yapabilirler isterlerse Bilgisayar ünitelerinin olduğu kamu ve özel sektöre ait </a:t>
            </a:r>
          </a:p>
          <a:p>
            <a:r>
              <a:rPr lang="tr-TR" dirty="0" smtClean="0"/>
              <a:t>her türlü kurum ve kuruluşlarda çalışabilirler.</a:t>
            </a:r>
            <a:endParaRPr lang="tr-TR" b="1" dirty="0"/>
          </a:p>
          <a:p>
            <a:endParaRPr lang="tr-TR" b="1" dirty="0"/>
          </a:p>
        </p:txBody>
      </p:sp>
      <p:pic>
        <p:nvPicPr>
          <p:cNvPr id="3074" name="Picture 2" descr="http://ozelgonul.k12.tr/data/image/bilgisayar%20s%C4%B1n%C4%B1f%C4%B1.JPG"/>
          <p:cNvPicPr>
            <a:picLocks noGrp="1" noChangeAspect="1" noChangeArrowheads="1"/>
          </p:cNvPicPr>
          <p:nvPr>
            <p:ph idx="1"/>
          </p:nvPr>
        </p:nvPicPr>
        <p:blipFill>
          <a:blip r:embed="rId2" cstate="print"/>
          <a:srcRect/>
          <a:stretch>
            <a:fillRect/>
          </a:stretch>
        </p:blipFill>
        <p:spPr bwMode="auto">
          <a:xfrm>
            <a:off x="6307138" y="1214422"/>
            <a:ext cx="2590800" cy="342902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BİLGİSAYAR ENFORMATİK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SAY</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Büyük ve hızlı bir gelişim içerisinde olan bilgisayar yazılım ve donanım dallarında ihtiyaç duyulan üstün nitelikli, yetenek sahibi, problem çözücü ve analitik düşünebilen elemanlar yetiştirmeyi amaçlamaktadır.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Üstün bir genel akademik yeteneğe, üstün bir sayısal düşünme gücüne ve sağlam bir mantığa sahip, dikkatli, sabırlı ve yaratıcı kişiler olmaları gerekir. </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Bilgisayar Enformatik Bölümü’nde bilgisayar enformatik sistemleri üzerine ağırlıklı olmak üzere işletme ve ekonomi konuları için bir program uygulanır.Mezunlar kamu ve özel sektörde iş bulabilirler.</a:t>
            </a:r>
            <a:endParaRPr lang="tr-TR" b="1" dirty="0"/>
          </a:p>
          <a:p>
            <a:endParaRPr lang="tr-TR" b="1" dirty="0"/>
          </a:p>
        </p:txBody>
      </p:sp>
      <p:pic>
        <p:nvPicPr>
          <p:cNvPr id="2050" name="Picture 2" descr="http://www.sanko.k12.tr/proje/Resimler/Bilgisayar%20Programlama%20(1).JPG"/>
          <p:cNvPicPr>
            <a:picLocks noGrp="1" noChangeAspect="1" noChangeArrowheads="1"/>
          </p:cNvPicPr>
          <p:nvPr>
            <p:ph idx="1"/>
          </p:nvPr>
        </p:nvPicPr>
        <p:blipFill>
          <a:blip r:embed="rId2" cstate="print"/>
          <a:srcRect/>
          <a:stretch>
            <a:fillRect/>
          </a:stretch>
        </p:blipFill>
        <p:spPr bwMode="auto">
          <a:xfrm>
            <a:off x="6307138" y="1285860"/>
            <a:ext cx="2590800" cy="350046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BİLİŞİM SİSTEMLERİ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SAY</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Bilişim Sistemleri Mühendisliği’nin konusu bir organizasyon ve onun bilgi sistemleridir.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Üstün bir genel akademik yeteneğe, üstün bir sayısal düşünme gücüne ve sağlam bir mantığa sahip, dikkatli, sabırlı ve yaratıcı kişiler olmaları gerekir. </a:t>
            </a:r>
            <a:endParaRPr lang="tr-TR" b="1" dirty="0" smtClean="0"/>
          </a:p>
          <a:p>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Bu programdan mezun olan kişi, örneğin, bir büyük şirketin bilgisayar ile işlerinin nasıl yürütüleceği konusunda çalışacak. Şu anda, bütün büyük organizasyonların (şirketlerin) IT bölümleri var; mezunların buralarda çalışması hedefleniyor.</a:t>
            </a:r>
            <a:endParaRPr lang="tr-TR" b="1" dirty="0"/>
          </a:p>
          <a:p>
            <a:endParaRPr lang="tr-TR" b="1" dirty="0"/>
          </a:p>
        </p:txBody>
      </p:sp>
      <p:pic>
        <p:nvPicPr>
          <p:cNvPr id="1026" name="Picture 2" descr="http://akademi.okulbilisim.com/library/upload/page/1341/html/03.jpg"/>
          <p:cNvPicPr>
            <a:picLocks noGrp="1" noChangeAspect="1" noChangeArrowheads="1"/>
          </p:cNvPicPr>
          <p:nvPr>
            <p:ph idx="1"/>
          </p:nvPr>
        </p:nvPicPr>
        <p:blipFill>
          <a:blip r:embed="rId2" cstate="print"/>
          <a:srcRect/>
          <a:stretch>
            <a:fillRect/>
          </a:stretch>
        </p:blipFill>
        <p:spPr bwMode="auto">
          <a:xfrm>
            <a:off x="6307138" y="1214422"/>
            <a:ext cx="2590800" cy="357189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BİTKİ KORUMA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SAY</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Bol ve kaliteli bitkisel ürün elde edebilmek için bitkilerin hastalıklardan ve yabancı otlardan korunması konusunda çalışacak insan gücünü yetiştirmek ve araştırma yapmaktır.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Bitki koruma alanında çalışmak isteyen kimselerin temel bilimlere, özellikle zooloji ve kimyaya ilgili ve bu alanda başarılı, bilimsel meraka sahip kimseler olmaları beklenir.</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Bitki koruma alanında yetişen ziraat mühendisleri, Orman, Tarım ve Köy işleri Bakanlıklarına bağlı zirai mücadele istasyonlarında, Tariş, ÇUKOBİRLİK, Ant birlik gibi kuruluşlarda ve tarım ilaçları yapan fabrikalarda görev alabilirler. </a:t>
            </a:r>
            <a:endParaRPr lang="tr-TR" b="1" dirty="0"/>
          </a:p>
          <a:p>
            <a:endParaRPr lang="tr-TR" b="1" dirty="0"/>
          </a:p>
        </p:txBody>
      </p:sp>
      <p:pic>
        <p:nvPicPr>
          <p:cNvPr id="38914" name="Picture 2" descr="http://www.erzincantarim.gov.tr/site/images/DSC07906.JPG"/>
          <p:cNvPicPr>
            <a:picLocks noGrp="1" noChangeAspect="1" noChangeArrowheads="1"/>
          </p:cNvPicPr>
          <p:nvPr>
            <p:ph idx="1"/>
          </p:nvPr>
        </p:nvPicPr>
        <p:blipFill>
          <a:blip r:embed="rId2" cstate="print"/>
          <a:srcRect/>
          <a:stretch>
            <a:fillRect/>
          </a:stretch>
        </p:blipFill>
        <p:spPr bwMode="auto">
          <a:xfrm>
            <a:off x="6307138" y="1214422"/>
            <a:ext cx="2590800" cy="342902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BİYOKİMYA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SAY</a:t>
            </a:r>
            <a:endParaRPr lang="tr-TR" b="1" dirty="0"/>
          </a:p>
        </p:txBody>
      </p:sp>
      <p:sp>
        <p:nvSpPr>
          <p:cNvPr id="8" name="7 Metin kutusu"/>
          <p:cNvSpPr txBox="1"/>
          <p:nvPr/>
        </p:nvSpPr>
        <p:spPr>
          <a:xfrm>
            <a:off x="285720" y="1371354"/>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853403"/>
            <a:ext cx="5857916"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err="1"/>
              <a:t>B</a:t>
            </a:r>
            <a:r>
              <a:rPr lang="en-US" sz="1600" dirty="0" smtClean="0"/>
              <a:t>iyolojik </a:t>
            </a:r>
            <a:r>
              <a:rPr lang="en-US" sz="1600" dirty="0"/>
              <a:t>bilimlerle diğer disiplinler arasında modern anlamda bağlantılar kurabilme ve analitik düşünme becerisi </a:t>
            </a:r>
            <a:r>
              <a:rPr lang="en-US" sz="1600" dirty="0" smtClean="0"/>
              <a:t>kazand</a:t>
            </a:r>
            <a:r>
              <a:rPr lang="tr-TR" sz="1600" dirty="0" smtClean="0"/>
              <a:t>ırmak</a:t>
            </a:r>
            <a:r>
              <a:rPr lang="en-US" sz="1600" dirty="0" smtClean="0"/>
              <a:t>.</a:t>
            </a:r>
            <a:endParaRPr lang="tr-TR" sz="1600" b="1" dirty="0" smtClean="0"/>
          </a:p>
        </p:txBody>
      </p:sp>
      <p:sp>
        <p:nvSpPr>
          <p:cNvPr id="10" name="9 Metin kutusu"/>
          <p:cNvSpPr txBox="1"/>
          <p:nvPr/>
        </p:nvSpPr>
        <p:spPr>
          <a:xfrm>
            <a:off x="304800" y="2923427"/>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304800" y="3501008"/>
            <a:ext cx="5857916"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a:t>B</a:t>
            </a:r>
            <a:r>
              <a:rPr lang="en-US" dirty="0" smtClean="0"/>
              <a:t>iyoloji </a:t>
            </a:r>
            <a:r>
              <a:rPr lang="en-US" dirty="0"/>
              <a:t>ve kimya derslerine </a:t>
            </a:r>
            <a:r>
              <a:rPr lang="en-US" dirty="0" smtClean="0"/>
              <a:t>ilgil</a:t>
            </a:r>
            <a:r>
              <a:rPr lang="tr-TR" dirty="0" smtClean="0"/>
              <a:t>i;</a:t>
            </a:r>
            <a:r>
              <a:rPr lang="en-US" dirty="0" smtClean="0"/>
              <a:t> </a:t>
            </a:r>
            <a:r>
              <a:rPr lang="tr-TR" dirty="0"/>
              <a:t>m</a:t>
            </a:r>
            <a:r>
              <a:rPr lang="en-US" dirty="0" smtClean="0"/>
              <a:t>atematik </a:t>
            </a:r>
            <a:r>
              <a:rPr lang="en-US" dirty="0"/>
              <a:t>ve fen bilimlerine yatkın, araştırmaya meraklı, deney yapmaya meyilli ve sabırlı </a:t>
            </a:r>
            <a:r>
              <a:rPr lang="en-US" dirty="0" smtClean="0"/>
              <a:t>ol</a:t>
            </a:r>
            <a:r>
              <a:rPr lang="tr-TR" dirty="0" smtClean="0"/>
              <a:t>maları gerekir.</a:t>
            </a:r>
            <a:endParaRPr lang="tr-TR" b="1" dirty="0"/>
          </a:p>
        </p:txBody>
      </p:sp>
      <p:sp>
        <p:nvSpPr>
          <p:cNvPr id="12" name="11 Metin kutusu"/>
          <p:cNvSpPr txBox="1"/>
          <p:nvPr/>
        </p:nvSpPr>
        <p:spPr>
          <a:xfrm>
            <a:off x="285202" y="4711329"/>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202" y="5185301"/>
            <a:ext cx="8643998"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a:t>Gıda sektöründe, ilaç, tıbbi ve kimyasal maddelerin üretiminde, tarım ilaçlarının sentezinde, kozmetik ve deterjan sanayilerinde ve fermantasyon teknolojisine dayalı sanayi kollarında çalışabilir, araştırma laboratuarlarında görev </a:t>
            </a:r>
            <a:r>
              <a:rPr lang="en-US" dirty="0" smtClean="0"/>
              <a:t>alabilirler</a:t>
            </a:r>
            <a:r>
              <a:rPr lang="tr-TR" dirty="0" smtClean="0"/>
              <a:t> ; </a:t>
            </a:r>
            <a:r>
              <a:rPr lang="en-US" dirty="0" smtClean="0"/>
              <a:t>eğitim </a:t>
            </a:r>
            <a:r>
              <a:rPr lang="en-US" dirty="0"/>
              <a:t>formasyonu aldıkları takdirde tıbbi laboratuvar öğretmeni olarak da </a:t>
            </a:r>
            <a:r>
              <a:rPr lang="en-US" dirty="0" smtClean="0"/>
              <a:t>çalışabil</a:t>
            </a:r>
            <a:r>
              <a:rPr lang="tr-TR" dirty="0" smtClean="0"/>
              <a:t>irler.</a:t>
            </a:r>
            <a:endParaRPr lang="tr-TR" b="1" dirty="0"/>
          </a:p>
        </p:txBody>
      </p:sp>
      <p:pic>
        <p:nvPicPr>
          <p:cNvPr id="7" name="İçerik Yer Tutucusu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86512" y="1483815"/>
            <a:ext cx="2681320" cy="294052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BİYOLOJİ- ÖĞRETMENLİĞİ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SAY</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Biyoloji programının amacı canlıların evrimi, yeryüzünde dağılımı, anatomisi ve fizyolojisi </a:t>
            </a:r>
          </a:p>
          <a:p>
            <a:r>
              <a:rPr lang="tr-TR" sz="2000" dirty="0" smtClean="0"/>
              <a:t>konusunda eğitim yapmaktır.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Fen derslerinde başarılı olması gerekmektedir. Biyoloji alanında çalışacak kimse, meraklı bir gözlemci, sabırlı bir araştırmacı olmalıdır. </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Üniversitelerin tıp fakültelerinde, hidrobiyoloji araştırma merkezlerinde, Çevre Bakanlığına ve Orman, Tarım ve Köy İşleri Bakanlıklarına bağlı kuruluşlarda; özel sektörde, öğretmenlik programını bitirenler öğretmen olurlar.</a:t>
            </a:r>
          </a:p>
          <a:p>
            <a:endParaRPr lang="tr-TR" b="1" dirty="0"/>
          </a:p>
          <a:p>
            <a:endParaRPr lang="tr-TR" b="1" dirty="0"/>
          </a:p>
        </p:txBody>
      </p:sp>
      <p:pic>
        <p:nvPicPr>
          <p:cNvPr id="36866" name="Picture 2" descr="http://stu.inonu.edu.tr/~taltin/fas1.jpg"/>
          <p:cNvPicPr>
            <a:picLocks noGrp="1" noChangeAspect="1" noChangeArrowheads="1"/>
          </p:cNvPicPr>
          <p:nvPr>
            <p:ph idx="1"/>
          </p:nvPr>
        </p:nvPicPr>
        <p:blipFill>
          <a:blip r:embed="rId2" cstate="print"/>
          <a:srcRect/>
          <a:stretch>
            <a:fillRect/>
          </a:stretch>
        </p:blipFill>
        <p:spPr bwMode="auto">
          <a:xfrm>
            <a:off x="6307138" y="1214422"/>
            <a:ext cx="2590800" cy="350046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BİYOMEDİKAL MÜHENDİSLİĞİ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SAY</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4488"/>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Hastane ve kliniklerde tıbbi cihazları kurup çalıştırabilecek, periyodik bakımını yapabilecek, gerekti, doktorlara cihazlar hakkında danışmanlık yapabilecek, ve yeni tıbbi cihaz tasarımı yapabilecek mühendisler elemanlar yetiştirmektir.</a:t>
            </a:r>
            <a:endParaRPr lang="tr-TR" sz="1600"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Bu amaca ulaşmak için özellikle fen, tıp, ve mühendislik konularına meraklı, ileride hastane veya kliniklerde çalışmayı arzulayan, çalışkan ve titiz öğrenciler biyomedikal mühendislik bölümünü seçebilirler.</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 Sağlık kuruluşlarında,Devlet kuruluşlarında – örneğin sağlık bakanlığında</a:t>
            </a:r>
          </a:p>
          <a:p>
            <a:r>
              <a:rPr lang="tr-TR" dirty="0" smtClean="0"/>
              <a:t> İmalatçı firmalarda – örneğin tıbbi cihaz üreten firmalarda tasarım mühendisi, kalite kontrol mühendisi vb olarak Temsilci firmalarda – örneğin tıbbi cihaz satışı yapan firmalarda destek mühendis ve danışman olarak çalışabilirler.</a:t>
            </a:r>
            <a:endParaRPr lang="tr-TR" b="1" dirty="0"/>
          </a:p>
        </p:txBody>
      </p:sp>
      <p:pic>
        <p:nvPicPr>
          <p:cNvPr id="35842" name="Picture 2" descr="http://www.medikalteknoloji.com/biyomedikal.jpg"/>
          <p:cNvPicPr>
            <a:picLocks noGrp="1" noChangeAspect="1" noChangeArrowheads="1"/>
          </p:cNvPicPr>
          <p:nvPr>
            <p:ph idx="1"/>
          </p:nvPr>
        </p:nvPicPr>
        <p:blipFill>
          <a:blip r:embed="rId2" cstate="print"/>
          <a:srcRect/>
          <a:stretch>
            <a:fillRect/>
          </a:stretch>
        </p:blipFill>
        <p:spPr bwMode="auto">
          <a:xfrm>
            <a:off x="6215074" y="1214422"/>
            <a:ext cx="2714644" cy="35719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Bİyoteknolojİ – moleküler bİyolojİ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SAY</a:t>
            </a:r>
            <a:endParaRPr lang="tr-TR" b="1" dirty="0"/>
          </a:p>
        </p:txBody>
      </p:sp>
      <p:sp>
        <p:nvSpPr>
          <p:cNvPr id="8" name="7 Metin kutusu"/>
          <p:cNvSpPr txBox="1"/>
          <p:nvPr/>
        </p:nvSpPr>
        <p:spPr>
          <a:xfrm>
            <a:off x="285720" y="1503279"/>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304800" y="2115908"/>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a:t>D</a:t>
            </a:r>
            <a:r>
              <a:rPr lang="en-US" dirty="0" smtClean="0"/>
              <a:t>ünyada </a:t>
            </a:r>
            <a:r>
              <a:rPr lang="en-US" dirty="0"/>
              <a:t>karşılaşılan sağlık, doğal kaynaklar ve ekosistem sürdürülebilirliği ile ilgili birçok probleme teknolojik çözümler </a:t>
            </a:r>
            <a:r>
              <a:rPr lang="en-US" dirty="0" smtClean="0"/>
              <a:t>sun</a:t>
            </a:r>
            <a:r>
              <a:rPr lang="tr-TR" dirty="0" smtClean="0"/>
              <a:t>mak</a:t>
            </a:r>
            <a:r>
              <a:rPr lang="en-US" dirty="0" smtClean="0"/>
              <a:t> </a:t>
            </a:r>
            <a:r>
              <a:rPr lang="en-US" dirty="0"/>
              <a:t>ve farklı endüstrilerdeki ve verimlilik artışındaki kullanımlarına </a:t>
            </a:r>
            <a:r>
              <a:rPr lang="tr-TR" dirty="0" smtClean="0"/>
              <a:t>katkı yapmak</a:t>
            </a:r>
            <a:endParaRPr lang="tr-TR" b="1" dirty="0" smtClean="0"/>
          </a:p>
        </p:txBody>
      </p:sp>
      <p:sp>
        <p:nvSpPr>
          <p:cNvPr id="10" name="9 Metin kutusu"/>
          <p:cNvSpPr txBox="1"/>
          <p:nvPr/>
        </p:nvSpPr>
        <p:spPr>
          <a:xfrm>
            <a:off x="285720" y="38248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4476215"/>
            <a:ext cx="59293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Bu alanda çalışacaklar normalin üstünde bir akademik yeteneğe ve sayısal yeteneğe sahip, biyolojiye ilgili, ayrıntılar ile çalışmayı seven</a:t>
            </a:r>
            <a:r>
              <a:rPr lang="tr-TR" dirty="0"/>
              <a:t> </a:t>
            </a:r>
            <a:r>
              <a:rPr lang="tr-TR" dirty="0" smtClean="0"/>
              <a:t>sabırlı ve dikkatli kişiler olmalıdır.</a:t>
            </a:r>
            <a:endParaRPr lang="tr-TR" dirty="0"/>
          </a:p>
        </p:txBody>
      </p:sp>
      <p:sp>
        <p:nvSpPr>
          <p:cNvPr id="12" name="11 Metin kutusu"/>
          <p:cNvSpPr txBox="1"/>
          <p:nvPr/>
        </p:nvSpPr>
        <p:spPr>
          <a:xfrm>
            <a:off x="304800" y="5458770"/>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304800" y="5975981"/>
            <a:ext cx="864399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a:t>K</a:t>
            </a:r>
            <a:r>
              <a:rPr lang="en-US" dirty="0" smtClean="0"/>
              <a:t>amu </a:t>
            </a:r>
            <a:r>
              <a:rPr lang="en-US" dirty="0"/>
              <a:t>ve özel </a:t>
            </a:r>
            <a:r>
              <a:rPr lang="en-US" dirty="0" smtClean="0"/>
              <a:t>şirketleri</a:t>
            </a:r>
            <a:r>
              <a:rPr lang="tr-TR" dirty="0" smtClean="0"/>
              <a:t>nde çalışabilir, araştırma projelerinde yer alabilirler.</a:t>
            </a:r>
            <a:endParaRPr lang="tr-TR" b="1" dirty="0"/>
          </a:p>
        </p:txBody>
      </p:sp>
      <p:pic>
        <p:nvPicPr>
          <p:cNvPr id="2050" name="Picture 2" descr="http://okulweb.meb.gov.tr/41/06/309543/image/Cocuk_Gelisimi01.jpg"/>
          <p:cNvPicPr>
            <a:picLocks noGrp="1" noChangeAspect="1" noChangeArrowheads="1"/>
          </p:cNvPicPr>
          <p:nvPr>
            <p:ph idx="1"/>
          </p:nvPr>
        </p:nvPicPr>
        <p:blipFill>
          <a:blip r:embed="rId2" cstate="print"/>
          <a:srcRect/>
          <a:stretch>
            <a:fillRect/>
          </a:stretch>
        </p:blipFill>
        <p:spPr bwMode="auto">
          <a:xfrm>
            <a:off x="6307138" y="1214422"/>
            <a:ext cx="2590800" cy="35719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BİYOMÜHENDİSLİK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SAY</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Bu bağlamda Biyomühendislik, mühendislik prensiplerinin biyolojiyi de içerecek şekilde uygulandığı sistemlerin dayandığı bilim dalıdır.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Bu amaca ulaşmak için özellikle fen, tıp, ve mühendislik konularına meraklı kimseler olmaları gerekir.</a:t>
            </a:r>
            <a:endParaRPr lang="tr-TR" b="1" dirty="0" smtClean="0"/>
          </a:p>
          <a:p>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Gıda, tarım, sağlık ve ilaç sektöründen çevre sektörüne kadar çok geniş bir endüstriyel yelpazede, hastane ve kliniklerde, hıfzısıhha ve TSE gibi yasal yükümlülükleri olan kuruluşlarda, genetik tanı ve tedavi merkezlerinde çalışabilirler.</a:t>
            </a:r>
            <a:endParaRPr lang="tr-TR" b="1" dirty="0"/>
          </a:p>
        </p:txBody>
      </p:sp>
      <p:pic>
        <p:nvPicPr>
          <p:cNvPr id="41986" name="Picture 2" descr="http://www.veteknoloji.com/resimler/haberler/20090718090721_yosun.jpg"/>
          <p:cNvPicPr>
            <a:picLocks noGrp="1" noChangeAspect="1" noChangeArrowheads="1"/>
          </p:cNvPicPr>
          <p:nvPr>
            <p:ph idx="1"/>
          </p:nvPr>
        </p:nvPicPr>
        <p:blipFill>
          <a:blip r:embed="rId2" cstate="print"/>
          <a:srcRect/>
          <a:stretch>
            <a:fillRect/>
          </a:stretch>
        </p:blipFill>
        <p:spPr bwMode="auto">
          <a:xfrm>
            <a:off x="6307138" y="1285860"/>
            <a:ext cx="2590800" cy="350046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Bahçe bİTKİLERİ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SAY</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Bağ ve bahçelerde çeşitli sebze ve meyvelerin bilimsel yöntemlerle yetiştirilmesi, türlerinin geliştirilmesi, ürünlerin toplanması, korunması ve pazarlanması konularında çalışacak insan gücünü yetiştirmek ve araştırma yapmaktır. </a:t>
            </a:r>
            <a:endParaRPr lang="tr-TR" sz="1600"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Temel bilimlere ve özellikle botaniğe karşı ilgili ve bu alanda başarılı, açık havada çalışmaktan hoşlanan, araştırma ve inceleme merakı olan kimseler olması beklenir. </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Bahçe bitkileri ziraat mühendisi </a:t>
            </a:r>
            <a:r>
              <a:rPr lang="tr-TR" dirty="0" err="1" smtClean="0"/>
              <a:t>Çukobirlik</a:t>
            </a:r>
            <a:r>
              <a:rPr lang="tr-TR" dirty="0" smtClean="0"/>
              <a:t>, </a:t>
            </a:r>
            <a:r>
              <a:rPr lang="tr-TR" dirty="0" err="1" smtClean="0"/>
              <a:t>Antbirlik</a:t>
            </a:r>
            <a:r>
              <a:rPr lang="tr-TR" dirty="0" smtClean="0"/>
              <a:t> gibi tarım kooperatiflerinde Orman, </a:t>
            </a:r>
          </a:p>
          <a:p>
            <a:r>
              <a:rPr lang="tr-TR" dirty="0" smtClean="0"/>
              <a:t>Tarım ve Köyişleri Bakanlıklarına bağlı fidanlıklarda görev alabilir veya kendisi bahçe bitkileri üretimi yapabilir. </a:t>
            </a:r>
            <a:endParaRPr lang="tr-TR" b="1" dirty="0"/>
          </a:p>
          <a:p>
            <a:endParaRPr lang="tr-TR" b="1" dirty="0"/>
          </a:p>
        </p:txBody>
      </p:sp>
      <p:pic>
        <p:nvPicPr>
          <p:cNvPr id="2050" name="Picture 2" descr="http://www.greenhousecatalog.com/images/greengiantclear.jpg"/>
          <p:cNvPicPr>
            <a:picLocks noGrp="1" noChangeAspect="1" noChangeArrowheads="1"/>
          </p:cNvPicPr>
          <p:nvPr>
            <p:ph idx="1"/>
          </p:nvPr>
        </p:nvPicPr>
        <p:blipFill>
          <a:blip r:embed="rId2" cstate="print"/>
          <a:srcRect/>
          <a:stretch>
            <a:fillRect/>
          </a:stretch>
        </p:blipFill>
        <p:spPr bwMode="auto">
          <a:xfrm>
            <a:off x="6307138" y="1214422"/>
            <a:ext cx="2590800" cy="335758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BİYOSİSTEM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smtClean="0"/>
              <a:t>SAY</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Mühendislik bilimlerinin geniş kapsamlı olarak biyolojik sistemlere ve süreçlere uygulanmasını içeren bir mühendislik dalıdır.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Matematik ve temel bilimler derslerinde başarılı doğaya ilgili kimseler olması gerekir. </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Altprogramdan mezun olanların çalışabilecekleri kamu kuruluşları, özel sektör kuruluşları ve çalışma imkanları mevcuttur.</a:t>
            </a:r>
            <a:endParaRPr lang="tr-TR" b="1" dirty="0"/>
          </a:p>
          <a:p>
            <a:endParaRPr lang="tr-TR" b="1" dirty="0"/>
          </a:p>
        </p:txBody>
      </p:sp>
      <p:pic>
        <p:nvPicPr>
          <p:cNvPr id="40962" name="Picture 2" descr="http://biyosistem.ksu.edu.tr/resimler/hassas_t.jpg"/>
          <p:cNvPicPr>
            <a:picLocks noGrp="1" noChangeAspect="1" noChangeArrowheads="1"/>
          </p:cNvPicPr>
          <p:nvPr>
            <p:ph idx="1"/>
          </p:nvPr>
        </p:nvPicPr>
        <p:blipFill>
          <a:blip r:embed="rId2" cstate="print"/>
          <a:srcRect/>
          <a:stretch>
            <a:fillRect/>
          </a:stretch>
        </p:blipFill>
        <p:spPr bwMode="auto">
          <a:xfrm>
            <a:off x="6307138" y="1214422"/>
            <a:ext cx="2590800" cy="35719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BALIKÇILIK TEKNOLOJİLERİ MÜHENDİSLİĞİ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SAY</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Sularda yaşayan canlıların hayatını ve özelliklerini incelemek, avlanma yöntemlerini belirlemek, ürünlerini değerlendirmek ve işleme teknolojisi,gemi yapımı,onarımı, yönetimi, sualtı tekniği ve kıyı kaptanlığı konularında eğitim ve araştırma yapar.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Sayısal yeteneği ilan biyolojiye ilgili ayrıca ekonomi işletme konularına meraklı kimseler olmaları gerekir.</a:t>
            </a:r>
            <a:endParaRPr lang="tr-TR" b="1" dirty="0" smtClean="0"/>
          </a:p>
          <a:p>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Tarım ve Köyişleri Bakanlığı’nda denizler ve iç sularda faaliyet gösteren özel kuruluşlarda ve serbest olarak çalışabilirler. </a:t>
            </a:r>
          </a:p>
          <a:p>
            <a:endParaRPr lang="tr-TR" b="1" dirty="0"/>
          </a:p>
          <a:p>
            <a:endParaRPr lang="tr-TR" b="1" dirty="0"/>
          </a:p>
        </p:txBody>
      </p:sp>
      <p:pic>
        <p:nvPicPr>
          <p:cNvPr id="1026" name="Picture 2" descr="http://www.kirikkaletarim.gov.tr/makale_image/2009071491.jpg"/>
          <p:cNvPicPr>
            <a:picLocks noGrp="1" noChangeAspect="1" noChangeArrowheads="1"/>
          </p:cNvPicPr>
          <p:nvPr>
            <p:ph idx="1"/>
          </p:nvPr>
        </p:nvPicPr>
        <p:blipFill>
          <a:blip r:embed="rId2" cstate="print"/>
          <a:srcRect/>
          <a:stretch>
            <a:fillRect/>
          </a:stretch>
        </p:blipFill>
        <p:spPr bwMode="auto">
          <a:xfrm>
            <a:off x="6307138" y="1285860"/>
            <a:ext cx="2590800" cy="335758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BANKACILIK VE FİNANS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cstate="print"/>
          <a:stretch>
            <a:fillRect/>
          </a:stretch>
        </p:blipFill>
        <p:spPr>
          <a:xfrm>
            <a:off x="6307931" y="1142984"/>
            <a:ext cx="2590800" cy="3571899"/>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EA</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98488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Amacı,bankalarda çeşitli firmaların para kaynakları ile ilgili birimlerde çalışacak elemanları yetiştirmek.</a:t>
            </a:r>
            <a:endParaRPr lang="tr-TR" sz="2000" dirty="0"/>
          </a:p>
          <a:p>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Matematik ve ekonomiye ilgili ve bu alanlarda başarılı,başkaları ile iyi iletişim kurabilen, sabırlı,dikkatli ve yeniliklere açık kimseler olmaları gerekir.</a:t>
            </a:r>
            <a:endParaRPr lang="tr-TR" b="1" dirty="0" smtClean="0"/>
          </a:p>
          <a:p>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Mezunlar kamu sektöründe ve özel sektörde müşteri temsilcisi,banka müfettişi,dealer (brokır) gibi unvanlarla çalışırlar ve bankaların çeşitli işlemlerini yürütürler. </a:t>
            </a:r>
            <a:endParaRPr lang="tr-TR" smtClean="0"/>
          </a:p>
          <a:p>
            <a:endParaRPr lang="tr-TR" b="1" dirty="0"/>
          </a:p>
          <a:p>
            <a:endParaRPr lang="tr-TR"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BANKACILIK VE SİGORTACILIK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EA</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13877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700" dirty="0" smtClean="0"/>
              <a:t>Amacı,bankalarda çeşitli firmaların para kaynakları ile ilgili birimlerde çalışacak elemanları yetiştirmek. Sigortacılık programının amacı, sigorta şirketlerinin ihtiyaç duyduğu elemanları yetiştirmektir.</a:t>
            </a:r>
            <a:endParaRPr lang="tr-TR" sz="1700"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Matematik ve ekonomiye ilgili ve bu alanlarda başarılı,başkaları ile iyi iletişim kurabilen, sabırlı,dikkatli ve yeniliklere açık kimseler olmaları gerekir.</a:t>
            </a:r>
            <a:endParaRPr lang="tr-TR" b="1" dirty="0" smtClean="0"/>
          </a:p>
          <a:p>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Mezunlar kamu sektöründe ve özel sektörde müşteri temsilcisi,banka müfettişi,dealer (brokır) gibi unvanlarla çalışırlar ve bankaların çeşitli işlemlerini yürütürler. Sigorta şirketlerinde ve sosyal güvenlik kuruluşlarında görev </a:t>
            </a:r>
          </a:p>
          <a:p>
            <a:r>
              <a:rPr lang="tr-TR" dirty="0" smtClean="0"/>
              <a:t>alabilirler. </a:t>
            </a:r>
            <a:endParaRPr lang="tr-TR" b="1" dirty="0"/>
          </a:p>
        </p:txBody>
      </p:sp>
      <p:pic>
        <p:nvPicPr>
          <p:cNvPr id="28674" name="Picture 2" descr="http://www.szorlutml.k12.tr/images/PazarlamaAlaniResimleri/Pazarlama-ve-Perakende-Sigortacilik_clip_image002.gif"/>
          <p:cNvPicPr>
            <a:picLocks noGrp="1" noChangeAspect="1" noChangeArrowheads="1"/>
          </p:cNvPicPr>
          <p:nvPr>
            <p:ph idx="1"/>
          </p:nvPr>
        </p:nvPicPr>
        <p:blipFill>
          <a:blip r:embed="rId2" cstate="print"/>
          <a:srcRect/>
          <a:stretch>
            <a:fillRect/>
          </a:stretch>
        </p:blipFill>
        <p:spPr bwMode="auto">
          <a:xfrm>
            <a:off x="6307138" y="1214422"/>
            <a:ext cx="2590800" cy="350046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BASIN YAYIN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SÖZ</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Haberin kaynağından başlayarak basın ve yayım aşamasına kadar olan temel bilgi ve uygulamaları, süreli yayınların baskısına ilişkin bilgi ve becerilere yönelik eğitim ve araştırma yapar.</a:t>
            </a:r>
            <a:endParaRPr lang="tr-TR" sz="1600" dirty="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Bu bölümde okumak isteyenlerin akademik yeteneği güçlü düşüncelerini sözlü ve yazılı anlatabilme becerilerine sahip olması beklenir.</a:t>
            </a: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14282" y="5357826"/>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Gazete ve dergilerin yazı işleri ve muhabir kadrolarında, TV’lerde ve reklam firmalarında </a:t>
            </a:r>
          </a:p>
          <a:p>
            <a:r>
              <a:rPr lang="tr-TR" dirty="0" smtClean="0"/>
              <a:t>çalışabilirler. Haber kaynaklarını araştırmak, gündemi takip etmek,görüşmeler </a:t>
            </a:r>
          </a:p>
          <a:p>
            <a:r>
              <a:rPr lang="tr-TR" dirty="0" smtClean="0"/>
              <a:t>yapmak,belge ve doküman sağlamak ve bilgiyi haber merkezlerine iletmek görevleri </a:t>
            </a:r>
          </a:p>
          <a:p>
            <a:r>
              <a:rPr lang="tr-TR" dirty="0" smtClean="0"/>
              <a:t>Arasındadır.</a:t>
            </a:r>
            <a:endParaRPr lang="tr-TR" b="1" dirty="0"/>
          </a:p>
        </p:txBody>
      </p:sp>
      <p:pic>
        <p:nvPicPr>
          <p:cNvPr id="3074" name="Picture 2" descr="http://www.masonzulmu.com/images/gazetekupurleri.jpg"/>
          <p:cNvPicPr>
            <a:picLocks noGrp="1" noChangeAspect="1" noChangeArrowheads="1"/>
          </p:cNvPicPr>
          <p:nvPr>
            <p:ph idx="1"/>
          </p:nvPr>
        </p:nvPicPr>
        <p:blipFill>
          <a:blip r:embed="rId2" cstate="print"/>
          <a:srcRect/>
          <a:stretch>
            <a:fillRect/>
          </a:stretch>
        </p:blipFill>
        <p:spPr bwMode="auto">
          <a:xfrm>
            <a:off x="6307138" y="1214422"/>
            <a:ext cx="2590800" cy="350046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Beslenme ve dİYETETİK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SAY</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 Beslenme ve besinlerle ilgili bilimsel ilkelerin, </a:t>
            </a:r>
          </a:p>
          <a:p>
            <a:r>
              <a:rPr lang="tr-TR" sz="1600" dirty="0" smtClean="0"/>
              <a:t>sağlığın korunması ve hastalıkların iyileştirilmesi çalışmalarının uygulanması alanında çalışacak insan gücünü yetiştirmek ve bu alanda araştırma yapmaktır.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Doğa bilimlerine meraklı ve bu alanda iyi yetişmiş olmaları gerekir. Ayrıca sabırlı, başkaları ile işbirliği yapabilen, </a:t>
            </a:r>
          </a:p>
          <a:p>
            <a:r>
              <a:rPr lang="tr-TR" dirty="0" smtClean="0"/>
              <a:t>düşüncelerini başkalarına aktarıp onları etkileyebilen kimseler bu alanda başarılı olabilirler. </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 Diyetisyen olarak sağlık kuruluşlarında yataklı tedavi kurumları diyetisyenliği ve halk </a:t>
            </a:r>
          </a:p>
          <a:p>
            <a:r>
              <a:rPr lang="tr-TR" dirty="0" smtClean="0"/>
              <a:t>sağlığı diyetisyenliği yapabilirler.  Toplu beslenme yapan kuruluşlarda çalışabilirler. </a:t>
            </a:r>
          </a:p>
          <a:p>
            <a:r>
              <a:rPr lang="tr-TR" dirty="0" smtClean="0"/>
              <a:t> Beslenme eğitimcisi ve öğretmen olarak eğitim kurumlarında çalışabilirler.  Araştırma ve endüstri kuruluşlarında görev alabilirler. </a:t>
            </a:r>
            <a:endParaRPr lang="tr-TR" b="1" dirty="0"/>
          </a:p>
        </p:txBody>
      </p:sp>
      <p:pic>
        <p:nvPicPr>
          <p:cNvPr id="1026" name="Picture 2" descr="http://www.hospitaliumgroup.com/images/sayfalar/beslenme.jpg"/>
          <p:cNvPicPr>
            <a:picLocks noGrp="1" noChangeAspect="1" noChangeArrowheads="1"/>
          </p:cNvPicPr>
          <p:nvPr>
            <p:ph idx="1"/>
          </p:nvPr>
        </p:nvPicPr>
        <p:blipFill>
          <a:blip r:embed="rId2" cstate="print"/>
          <a:srcRect/>
          <a:stretch>
            <a:fillRect/>
          </a:stretch>
        </p:blipFill>
        <p:spPr bwMode="auto">
          <a:xfrm>
            <a:off x="6307138" y="1214422"/>
            <a:ext cx="2590800" cy="350046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BİLGİ VE BELGE YÖNETİMİ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EA</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Bölümün amacı bilgi kullanıcılarına, araştırmacılara ve karar verme mekanizmasındaki kişilere elektronik ortamda veya kâğıt üzerinde bilgi ve belge hizmeti verebilecek şekilde donatılmış bilgi uzmanı ve yöneticiler yetiştirmektir.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Sözel yeteneği güçlü (düzgün ve akıcı bir dille konuşabilen),  Görsel ve işitsel belleği kuvvetli, - Kendine güvenen, güvenilir, - İnsanları tanıyan ve etkileyebilen, sır saklayabilen, - Sorumluluk sahibi kimseler olmalı.</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t>endüstri ve ticari işletmeleri, bilgi merkezleri başta olmak üzere arşiv ve evrak yönetimi birimlerinde, Kültür Bakanlığı ve üniversitelere bağlı kütüphane ve araştırma merkezlerinde, dokümantasyon merkezlerinde, kamu kuruluşlarında, belediyelerde, görsel ve yazılı medya kuruluşlarında, bilgi ve belge hizmetine yönelik faaliyet yürüten özel şirketlerde çalışma imkanı bulabilmektedirler. </a:t>
            </a:r>
            <a:endParaRPr lang="tr-TR" sz="1600" b="1" dirty="0"/>
          </a:p>
        </p:txBody>
      </p:sp>
      <p:pic>
        <p:nvPicPr>
          <p:cNvPr id="2050" name="Picture 2" descr="http://ocw.ankara.edu.tr:81/eduCommons/bilgi-ve-belge-yonetimi/belge-yonetimi/belge-yonetimi/belge"/>
          <p:cNvPicPr>
            <a:picLocks noGrp="1" noChangeAspect="1" noChangeArrowheads="1"/>
          </p:cNvPicPr>
          <p:nvPr>
            <p:ph idx="1"/>
          </p:nvPr>
        </p:nvPicPr>
        <p:blipFill>
          <a:blip r:embed="rId2" cstate="print"/>
          <a:srcRect/>
          <a:stretch>
            <a:fillRect/>
          </a:stretch>
        </p:blipFill>
        <p:spPr bwMode="auto">
          <a:xfrm>
            <a:off x="6357950" y="1328736"/>
            <a:ext cx="2571768" cy="331470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BİLGİSAYAR BİLİMLERİ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SAY</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Bilgisayar sistemlerinin yapısı, tasarımı,işleyişi, projelendirilmesi,geliştirilmesi ve bu sistemlerin kullanılması konularında eğitim ve araştırma yapılır.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t>Karar verme aşamasında sağlıklı ve güvenilir veri toplama veya mevcut verilere hızlı erişim ve eldeki verileri doğru biçimde analiz etmek, yorumlamak çok önemlidir. Bu nedenlerle </a:t>
            </a:r>
            <a:r>
              <a:rPr lang="tr-TR" sz="1600" i="1" dirty="0" smtClean="0"/>
              <a:t>Bilgisayar Bilimleri Bölüm mezunlarının</a:t>
            </a:r>
            <a:r>
              <a:rPr lang="tr-TR" sz="1600" dirty="0" smtClean="0"/>
              <a:t>, çağımızda karar vericilerin kaçınılmaz olarak gereksinim duyacağı niteliklerle donanmış olması esas tır.</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t>Eğitim,yönetim,endüstri,ticaret ve hizmet alanlarında faaliyet gösteren kamu ve özel </a:t>
            </a:r>
          </a:p>
          <a:p>
            <a:r>
              <a:rPr lang="tr-TR" sz="1600" dirty="0" smtClean="0"/>
              <a:t>kuruluşlarda,üniversitelerde bankalarda ve bilgisayar yazılımı ve donanımı ile uğraşan </a:t>
            </a:r>
          </a:p>
          <a:p>
            <a:r>
              <a:rPr lang="tr-TR" sz="1600" dirty="0" smtClean="0"/>
              <a:t>firmalarda; sistem çözümleyiciliği, program ve yazılım uzmanlığı, bilgisayar uzmanlarının </a:t>
            </a:r>
          </a:p>
          <a:p>
            <a:r>
              <a:rPr lang="tr-TR" sz="1600" dirty="0" smtClean="0"/>
              <a:t>kurulması, kontrol sistemlerinin tasarımı, üretimi, danışmanlık ve yönetici mühendislik </a:t>
            </a:r>
          </a:p>
          <a:p>
            <a:r>
              <a:rPr lang="tr-TR" sz="1600" dirty="0" smtClean="0"/>
              <a:t>görevinde çalışabilirler.</a:t>
            </a:r>
            <a:endParaRPr lang="tr-TR" sz="1600" b="1" dirty="0"/>
          </a:p>
        </p:txBody>
      </p:sp>
      <p:pic>
        <p:nvPicPr>
          <p:cNvPr id="35842" name="Picture 2" descr="http://farm4.static.flickr.com/3451/3866333204_70cd47181d.jpg"/>
          <p:cNvPicPr>
            <a:picLocks noGrp="1" noChangeAspect="1" noChangeArrowheads="1"/>
          </p:cNvPicPr>
          <p:nvPr>
            <p:ph idx="1"/>
          </p:nvPr>
        </p:nvPicPr>
        <p:blipFill>
          <a:blip r:embed="rId2" cstate="print"/>
          <a:srcRect/>
          <a:stretch>
            <a:fillRect/>
          </a:stretch>
        </p:blipFill>
        <p:spPr bwMode="auto">
          <a:xfrm>
            <a:off x="6307138" y="1285860"/>
            <a:ext cx="2590800" cy="35719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1427</TotalTime>
  <Words>1943</Words>
  <Application>Microsoft Office PowerPoint</Application>
  <PresentationFormat>Ekran Gösterisi (4:3)</PresentationFormat>
  <Paragraphs>195</Paragraphs>
  <Slides>20</Slides>
  <Notes>1</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Gezinti</vt:lpstr>
      <vt:lpstr>MESLEKLERİ TANIYALIM DÖRT YILLIK LİSANS PROGRAMLARI ‘b’  </vt:lpstr>
      <vt:lpstr>Bahçe bİTKİLERİ</vt:lpstr>
      <vt:lpstr>BALIKÇILIK TEKNOLOJİLERİ MÜHENDİSLİĞİ</vt:lpstr>
      <vt:lpstr>BANKACILIK VE FİNANS </vt:lpstr>
      <vt:lpstr>BANKACILIK VE SİGORTACILIK </vt:lpstr>
      <vt:lpstr>BASIN YAYIN </vt:lpstr>
      <vt:lpstr>Beslenme ve dİYETETİK </vt:lpstr>
      <vt:lpstr>BİLGİ VE BELGE YÖNETİMİ</vt:lpstr>
      <vt:lpstr>BİLGİSAYAR BİLİMLERİ </vt:lpstr>
      <vt:lpstr>BİLGİSAYAR MÜHENDİSLİĞİ </vt:lpstr>
      <vt:lpstr>Bilgisayar TEKNOLOJİLERİ öğretmeNLİĞİ</vt:lpstr>
      <vt:lpstr>BİLGİSAYAR ENFORMATİK </vt:lpstr>
      <vt:lpstr>BİLİŞİM SİSTEMLERİ MÜHENDİSLİĞİ </vt:lpstr>
      <vt:lpstr>BİTKİ KORUMA </vt:lpstr>
      <vt:lpstr>BİYOKİMYA </vt:lpstr>
      <vt:lpstr>BİYOLOJİ- ÖĞRETMENLİĞİ</vt:lpstr>
      <vt:lpstr>BİYOMEDİKAL MÜHENDİSLİĞİ</vt:lpstr>
      <vt:lpstr>Bİyoteknolojİ – moleküler bİyolojİ</vt:lpstr>
      <vt:lpstr>BİYOMÜHENDİSLİK </vt:lpstr>
      <vt:lpstr>BİYOSİSTEM MÜHENDİSLİĞİ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ozcan</dc:creator>
  <cp:lastModifiedBy>Ram1</cp:lastModifiedBy>
  <cp:revision>295</cp:revision>
  <dcterms:created xsi:type="dcterms:W3CDTF">2010-01-23T17:05:54Z</dcterms:created>
  <dcterms:modified xsi:type="dcterms:W3CDTF">2021-02-15T07:22:19Z</dcterms:modified>
</cp:coreProperties>
</file>