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437" r:id="rId2"/>
    <p:sldId id="438" r:id="rId3"/>
    <p:sldId id="288" r:id="rId4"/>
    <p:sldId id="439" r:id="rId5"/>
    <p:sldId id="289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B73C67-F5C0-4801-874E-ADA8E74AC295}" type="datetimeFigureOut">
              <a:rPr lang="tr-TR" smtClean="0"/>
              <a:pPr/>
              <a:t>15.2.2021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r-TR" smtClean="0"/>
              <a:t>www.altindagram.gov.tr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73E868-D0BE-41CB-A73A-684E91CA8CD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852097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A1C085-8A29-4D5E-9EF0-42286CFEDEB5}" type="datetimeFigureOut">
              <a:rPr lang="tr-TR" smtClean="0"/>
              <a:pPr/>
              <a:t>15.2.2021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r-TR" smtClean="0"/>
              <a:t>www.altindagram.gov.tr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447543-D7A8-40F8-968B-DB7262698B9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957023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447543-D7A8-40F8-968B-DB7262698B9A}" type="slidenum">
              <a:rPr lang="tr-TR" smtClean="0"/>
              <a:pPr/>
              <a:t>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www.altindagram.gov.tr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9936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Başlık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6" name="15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2B79C-FB89-4B2A-9E95-B24EE931BA09}" type="datetimeFigureOut">
              <a:rPr lang="tr-TR" smtClean="0"/>
              <a:pPr/>
              <a:t>15.2.2021</a:t>
            </a:fld>
            <a:endParaRPr lang="tr-TR"/>
          </a:p>
        </p:txBody>
      </p:sp>
      <p:sp>
        <p:nvSpPr>
          <p:cNvPr id="2" name="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5" name="1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B56FED4-8592-446E-BC6D-BAAB2FCEB35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2B79C-FB89-4B2A-9E95-B24EE931BA09}" type="datetimeFigureOut">
              <a:rPr lang="tr-TR" smtClean="0"/>
              <a:pPr/>
              <a:t>15.2.2021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6FED4-8592-446E-BC6D-BAAB2FCEB35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2B79C-FB89-4B2A-9E95-B24EE931BA09}" type="datetimeFigureOut">
              <a:rPr lang="tr-TR" smtClean="0"/>
              <a:pPr/>
              <a:t>15.2.2021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6FED4-8592-446E-BC6D-BAAB2FCEB35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7" name="2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2B79C-FB89-4B2A-9E95-B24EE931BA09}" type="datetimeFigureOut">
              <a:rPr lang="tr-TR" smtClean="0"/>
              <a:pPr/>
              <a:t>15.2.2021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B56FED4-8592-446E-BC6D-BAAB2FCEB35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etin Yer Tutucusu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2B79C-FB89-4B2A-9E95-B24EE931BA09}" type="datetimeFigureOut">
              <a:rPr lang="tr-TR" smtClean="0"/>
              <a:pPr/>
              <a:t>15.2.2021</a:t>
            </a:fld>
            <a:endParaRPr lang="tr-TR"/>
          </a:p>
        </p:txBody>
      </p:sp>
      <p:sp>
        <p:nvSpPr>
          <p:cNvPr id="11" name="1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6FED4-8592-446E-BC6D-BAAB2FCEB35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2B79C-FB89-4B2A-9E95-B24EE931BA09}" type="datetimeFigureOut">
              <a:rPr lang="tr-TR" smtClean="0"/>
              <a:pPr/>
              <a:t>15.2.2021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6FED4-8592-446E-BC6D-BAAB2FCEB35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Başlık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5" name="24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8" name="27 İçerik Yer Tutucusu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2B79C-FB89-4B2A-9E95-B24EE931BA09}" type="datetimeFigureOut">
              <a:rPr lang="tr-TR" smtClean="0"/>
              <a:pPr/>
              <a:t>15.2.2021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B56FED4-8592-446E-BC6D-BAAB2FCEB35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2B79C-FB89-4B2A-9E95-B24EE931BA09}" type="datetimeFigureOut">
              <a:rPr lang="tr-TR" smtClean="0"/>
              <a:pPr/>
              <a:t>15.2.2021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6FED4-8592-446E-BC6D-BAAB2FCEB35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2B79C-FB89-4B2A-9E95-B24EE931BA09}" type="datetimeFigureOut">
              <a:rPr lang="tr-TR" smtClean="0"/>
              <a:pPr/>
              <a:t>15.2.2021</a:t>
            </a:fld>
            <a:endParaRPr lang="tr-TR"/>
          </a:p>
        </p:txBody>
      </p:sp>
      <p:sp>
        <p:nvSpPr>
          <p:cNvPr id="24" name="2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6FED4-8592-446E-BC6D-BAAB2FCEB35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2B79C-FB89-4B2A-9E95-B24EE931BA09}" type="datetimeFigureOut">
              <a:rPr lang="tr-TR" smtClean="0"/>
              <a:pPr/>
              <a:t>15.2.2021</a:t>
            </a:fld>
            <a:endParaRPr lang="tr-TR"/>
          </a:p>
        </p:txBody>
      </p:sp>
      <p:sp>
        <p:nvSpPr>
          <p:cNvPr id="29" name="2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6FED4-8592-446E-BC6D-BAAB2FCEB35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sim Yer Tutucusu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2B79C-FB89-4B2A-9E95-B24EE931BA09}" type="datetimeFigureOut">
              <a:rPr lang="tr-TR" smtClean="0"/>
              <a:pPr/>
              <a:t>15.2.2021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6FED4-8592-446E-BC6D-BAAB2FCEB35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16 Başlık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etin Yer Tutucusu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1" name="10 Veri Yer Tutucusu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B2B79C-FB89-4B2A-9E95-B24EE931BA09}" type="datetimeFigureOut">
              <a:rPr lang="tr-TR" smtClean="0"/>
              <a:pPr/>
              <a:t>15.2.2021</a:t>
            </a:fld>
            <a:endParaRPr lang="tr-TR"/>
          </a:p>
        </p:txBody>
      </p:sp>
      <p:sp>
        <p:nvSpPr>
          <p:cNvPr id="28" name="27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B56FED4-8592-446E-BC6D-BAAB2FCEB35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Başlık Yer Tutucusu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85720" y="1214422"/>
            <a:ext cx="8458200" cy="1222375"/>
          </a:xfrm>
        </p:spPr>
        <p:txBody>
          <a:bodyPr>
            <a:noAutofit/>
          </a:bodyPr>
          <a:lstStyle/>
          <a:p>
            <a:pPr algn="ctr"/>
            <a:r>
              <a:rPr lang="tr-TR" sz="4400" dirty="0" smtClean="0"/>
              <a:t>MESLEKLERİ TANIYALIM</a:t>
            </a:r>
            <a:br>
              <a:rPr lang="tr-TR" sz="4400" dirty="0" smtClean="0"/>
            </a:br>
            <a:r>
              <a:rPr lang="tr-TR" sz="4400" dirty="0" smtClean="0"/>
              <a:t>DÖRT YILLIK LİSANS PROGRAMLARI</a:t>
            </a:r>
            <a:br>
              <a:rPr lang="tr-TR" sz="4400" dirty="0" smtClean="0"/>
            </a:br>
            <a:r>
              <a:rPr lang="tr-TR" sz="7200" dirty="0" smtClean="0">
                <a:solidFill>
                  <a:srgbClr val="C00000"/>
                </a:solidFill>
              </a:rPr>
              <a:t>‘ç’ </a:t>
            </a:r>
            <a:r>
              <a:rPr lang="tr-TR" sz="4400" dirty="0" smtClean="0"/>
              <a:t/>
            </a:r>
            <a:br>
              <a:rPr lang="tr-TR" sz="4400" dirty="0" smtClean="0"/>
            </a:br>
            <a:endParaRPr lang="tr-TR" sz="44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395536" y="4581128"/>
            <a:ext cx="8458200" cy="942972"/>
          </a:xfrm>
        </p:spPr>
        <p:txBody>
          <a:bodyPr>
            <a:normAutofit/>
          </a:bodyPr>
          <a:lstStyle/>
          <a:p>
            <a:pPr lvl="0" algn="ctr">
              <a:buClr>
                <a:srgbClr val="F0A22E"/>
              </a:buClr>
            </a:pPr>
            <a:r>
              <a:rPr lang="tr-TR" sz="2800">
                <a:solidFill>
                  <a:srgbClr val="4E3B30">
                    <a:shade val="75000"/>
                  </a:srgbClr>
                </a:solidFill>
                <a:latin typeface="Aharoni" pitchFamily="2" charset="-79"/>
                <a:cs typeface="Aharoni" pitchFamily="2" charset="-79"/>
              </a:rPr>
              <a:t>Çubuk Rehberlik ve Araştırma Merkezi </a:t>
            </a:r>
            <a:endParaRPr lang="tr-TR" sz="2800" dirty="0">
              <a:solidFill>
                <a:srgbClr val="4E3B30">
                  <a:shade val="75000"/>
                </a:srgbClr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636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800" y="214290"/>
            <a:ext cx="6338902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ÇALIŞMA EKONOMİSİ </a:t>
            </a:r>
            <a:br>
              <a:rPr lang="tr-T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tr-T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VE ENDÜSTRİ İLİŞKİLERİ</a:t>
            </a:r>
            <a:endParaRPr lang="tr-TR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4" name="3 Metin kutusu"/>
          <p:cNvSpPr txBox="1"/>
          <p:nvPr/>
        </p:nvSpPr>
        <p:spPr>
          <a:xfrm>
            <a:off x="6286512" y="130710"/>
            <a:ext cx="2643206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b="1" dirty="0" smtClean="0"/>
              <a:t>PUAN TÜRÜ</a:t>
            </a:r>
            <a:endParaRPr lang="tr-TR" b="1" dirty="0"/>
          </a:p>
        </p:txBody>
      </p:sp>
      <p:sp>
        <p:nvSpPr>
          <p:cNvPr id="5" name="4 Metin kutusu"/>
          <p:cNvSpPr txBox="1"/>
          <p:nvPr/>
        </p:nvSpPr>
        <p:spPr>
          <a:xfrm>
            <a:off x="6286512" y="571480"/>
            <a:ext cx="2643206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b="1" dirty="0" smtClean="0"/>
              <a:t>EA</a:t>
            </a:r>
            <a:endParaRPr lang="tr-TR" b="1" dirty="0"/>
          </a:p>
        </p:txBody>
      </p:sp>
      <p:sp>
        <p:nvSpPr>
          <p:cNvPr id="8" name="7 Metin kutusu"/>
          <p:cNvSpPr txBox="1"/>
          <p:nvPr/>
        </p:nvSpPr>
        <p:spPr>
          <a:xfrm>
            <a:off x="285720" y="1220146"/>
            <a:ext cx="5857916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sz="1600" b="1" dirty="0" smtClean="0"/>
              <a:t>PROGRAMIN AMACI:</a:t>
            </a:r>
            <a:endParaRPr lang="tr-TR" sz="1600" b="1" dirty="0"/>
          </a:p>
        </p:txBody>
      </p:sp>
      <p:sp>
        <p:nvSpPr>
          <p:cNvPr id="9" name="8 Metin kutusu"/>
          <p:cNvSpPr txBox="1"/>
          <p:nvPr/>
        </p:nvSpPr>
        <p:spPr>
          <a:xfrm>
            <a:off x="285720" y="1718723"/>
            <a:ext cx="5857916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dirty="0" smtClean="0"/>
              <a:t>İşçi-işveren ilişkileri, sosyal güvenlik, endüstriyel demokrasi, servet ve gelir politikası, uluslararası planda sosyal politika konularında eğitim yapılır.</a:t>
            </a:r>
            <a:endParaRPr lang="tr-TR" b="1" dirty="0" smtClean="0"/>
          </a:p>
        </p:txBody>
      </p:sp>
      <p:sp>
        <p:nvSpPr>
          <p:cNvPr id="10" name="9 Metin kutusu"/>
          <p:cNvSpPr txBox="1"/>
          <p:nvPr/>
        </p:nvSpPr>
        <p:spPr>
          <a:xfrm>
            <a:off x="285720" y="2928934"/>
            <a:ext cx="5857916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sz="1600" b="1" dirty="0" smtClean="0"/>
              <a:t>BU MESLEĞİ SEÇECEKLERDE BULUNMASI GEREKEN NİTELİKLER:</a:t>
            </a:r>
            <a:endParaRPr lang="tr-TR" sz="1600" b="1" dirty="0"/>
          </a:p>
        </p:txBody>
      </p:sp>
      <p:sp>
        <p:nvSpPr>
          <p:cNvPr id="11" name="10 Metin kutusu"/>
          <p:cNvSpPr txBox="1"/>
          <p:nvPr/>
        </p:nvSpPr>
        <p:spPr>
          <a:xfrm>
            <a:off x="285720" y="3360667"/>
            <a:ext cx="5929354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dirty="0" smtClean="0"/>
              <a:t>Bu alanda öğrenim yapmak isteyenlerin ekonomi ve sosyolojiye karşı ilgili, üstün akademik </a:t>
            </a:r>
          </a:p>
          <a:p>
            <a:r>
              <a:rPr lang="tr-TR" dirty="0" smtClean="0"/>
              <a:t>yeteneğe ve ikna gücüne sahip ve insanlarla iyi ilişkiler kurabilen kimseler beklenir.</a:t>
            </a:r>
            <a:endParaRPr lang="tr-TR" b="1" dirty="0"/>
          </a:p>
        </p:txBody>
      </p:sp>
      <p:sp>
        <p:nvSpPr>
          <p:cNvPr id="12" name="11 Metin kutusu"/>
          <p:cNvSpPr txBox="1"/>
          <p:nvPr/>
        </p:nvSpPr>
        <p:spPr>
          <a:xfrm>
            <a:off x="285720" y="4947834"/>
            <a:ext cx="8643998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sz="1600" b="1" dirty="0" smtClean="0"/>
              <a:t>MEZUNLARIN KAZANDIKLARI UNVAN VE YAPTIKLARI İŞLER :</a:t>
            </a:r>
            <a:endParaRPr lang="tr-TR" sz="1600" b="1" dirty="0"/>
          </a:p>
        </p:txBody>
      </p:sp>
      <p:sp>
        <p:nvSpPr>
          <p:cNvPr id="13" name="12 Metin kutusu"/>
          <p:cNvSpPr txBox="1"/>
          <p:nvPr/>
        </p:nvSpPr>
        <p:spPr>
          <a:xfrm>
            <a:off x="285720" y="5380672"/>
            <a:ext cx="8643998" cy="113877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1700" dirty="0" smtClean="0"/>
              <a:t>Bu alanda öğrenim görenler, DPT'de, Çalışma ve Sosyal Güvenlik Bakanlığının yurtdışı ve yurtiçi ünitelerinde, SSK, </a:t>
            </a:r>
            <a:r>
              <a:rPr lang="tr-TR" sz="1700" dirty="0" err="1" smtClean="0"/>
              <a:t>Bağkur</a:t>
            </a:r>
            <a:r>
              <a:rPr lang="tr-TR" sz="1700" dirty="0" smtClean="0"/>
              <a:t>, T.C. Emekli Sandığı gibi sosyal güvenlik kurumlarında, müfettiş veya uzman olarak kamu iktisadi teşebbüsleri ve özel işletmelerin endüstriyel ilişkiler ve sosyal işler bölümlerinin yöneticilik ve danışmanlık hizmetlerinde çalışabilirler. </a:t>
            </a:r>
            <a:endParaRPr lang="tr-TR" sz="1700" b="1" dirty="0"/>
          </a:p>
        </p:txBody>
      </p:sp>
      <p:pic>
        <p:nvPicPr>
          <p:cNvPr id="4098" name="Picture 2" descr="http://iibf.cumhuriyet.edu.tr/img/cekoi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7138" y="1214422"/>
            <a:ext cx="2694018" cy="3643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800" y="214290"/>
            <a:ext cx="6338902" cy="785818"/>
          </a:xfrm>
        </p:spPr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ÇEVRE MÜHENDİSLİĞİ </a:t>
            </a:r>
            <a:endParaRPr lang="tr-TR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4" name="3 Metin kutusu"/>
          <p:cNvSpPr txBox="1"/>
          <p:nvPr/>
        </p:nvSpPr>
        <p:spPr>
          <a:xfrm>
            <a:off x="6286512" y="130710"/>
            <a:ext cx="2643206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b="1" dirty="0" smtClean="0"/>
              <a:t>PUAN TÜRÜ</a:t>
            </a:r>
            <a:endParaRPr lang="tr-TR" b="1" dirty="0"/>
          </a:p>
        </p:txBody>
      </p:sp>
      <p:sp>
        <p:nvSpPr>
          <p:cNvPr id="5" name="4 Metin kutusu"/>
          <p:cNvSpPr txBox="1"/>
          <p:nvPr/>
        </p:nvSpPr>
        <p:spPr>
          <a:xfrm>
            <a:off x="6286512" y="571480"/>
            <a:ext cx="2643206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b="1" dirty="0" smtClean="0"/>
              <a:t>SAY</a:t>
            </a:r>
            <a:endParaRPr lang="tr-TR" b="1" dirty="0"/>
          </a:p>
        </p:txBody>
      </p:sp>
      <p:sp>
        <p:nvSpPr>
          <p:cNvPr id="8" name="7 Metin kutusu"/>
          <p:cNvSpPr txBox="1"/>
          <p:nvPr/>
        </p:nvSpPr>
        <p:spPr>
          <a:xfrm>
            <a:off x="285720" y="1220146"/>
            <a:ext cx="5857916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sz="1600" b="1" dirty="0" smtClean="0"/>
              <a:t>PROGRAMIN AMACI:</a:t>
            </a:r>
            <a:endParaRPr lang="tr-TR" sz="1600" b="1" dirty="0"/>
          </a:p>
        </p:txBody>
      </p:sp>
      <p:sp>
        <p:nvSpPr>
          <p:cNvPr id="9" name="8 Metin kutusu"/>
          <p:cNvSpPr txBox="1"/>
          <p:nvPr/>
        </p:nvSpPr>
        <p:spPr>
          <a:xfrm>
            <a:off x="285720" y="1718723"/>
            <a:ext cx="5857916" cy="10772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1600" dirty="0" smtClean="0"/>
              <a:t>Doğal kaynakların en iyi biçimde kullanılması, bunların kirlenmesine neden olan etkenlerin kaynaklarında kontrolü kirlenmenin yol açtığı estetik ve ekonomik kayıpların önlenerek insan sağlığına ve refahına uygun çevre koşullarının için çalışır.</a:t>
            </a:r>
            <a:endParaRPr lang="tr-TR" sz="1600" b="1" dirty="0" smtClean="0"/>
          </a:p>
        </p:txBody>
      </p:sp>
      <p:sp>
        <p:nvSpPr>
          <p:cNvPr id="10" name="9 Metin kutusu"/>
          <p:cNvSpPr txBox="1"/>
          <p:nvPr/>
        </p:nvSpPr>
        <p:spPr>
          <a:xfrm>
            <a:off x="285720" y="2928934"/>
            <a:ext cx="5857916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sz="1600" b="1" dirty="0" smtClean="0"/>
              <a:t>BU MESLEĞİ SEÇECEKLERDE BULUNMASI GEREKEN NİTELİKLER:</a:t>
            </a:r>
            <a:endParaRPr lang="tr-TR" sz="1600" b="1" dirty="0"/>
          </a:p>
        </p:txBody>
      </p:sp>
      <p:sp>
        <p:nvSpPr>
          <p:cNvPr id="11" name="10 Metin kutusu"/>
          <p:cNvSpPr txBox="1"/>
          <p:nvPr/>
        </p:nvSpPr>
        <p:spPr>
          <a:xfrm>
            <a:off x="285720" y="3360667"/>
            <a:ext cx="5857916" cy="14773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dirty="0" smtClean="0"/>
              <a:t>Yaratıcı, araştırıcı, azimli, üstün bir genel akademik yeteneğe sahip; matematik, fizik, kimya ve biyoloji gibi fen dersleri yanında ekonomi, sosyoloji gibi sosyal alanlara da ilgi duyan; daha iyi ve sağlıklı bir çevre yaratabilmek için mücadele verecek kişiler olması gerekir. </a:t>
            </a:r>
            <a:endParaRPr lang="tr-TR" b="1" dirty="0"/>
          </a:p>
        </p:txBody>
      </p:sp>
      <p:sp>
        <p:nvSpPr>
          <p:cNvPr id="12" name="11 Metin kutusu"/>
          <p:cNvSpPr txBox="1"/>
          <p:nvPr/>
        </p:nvSpPr>
        <p:spPr>
          <a:xfrm>
            <a:off x="285720" y="4947834"/>
            <a:ext cx="8643998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sz="1600" b="1" dirty="0" smtClean="0"/>
              <a:t>MEZUNLARIN KAZANDIKLARI UNVAN VE YAPTIKLARI İŞLER :</a:t>
            </a:r>
            <a:endParaRPr lang="tr-TR" sz="1600" b="1" dirty="0"/>
          </a:p>
        </p:txBody>
      </p:sp>
      <p:sp>
        <p:nvSpPr>
          <p:cNvPr id="13" name="12 Metin kutusu"/>
          <p:cNvSpPr txBox="1"/>
          <p:nvPr/>
        </p:nvSpPr>
        <p:spPr>
          <a:xfrm>
            <a:off x="285720" y="5380672"/>
            <a:ext cx="8643998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dirty="0" smtClean="0"/>
              <a:t>Çevre mühendislerinin çoğu planlamacı olarak Bayındırlık ve İskân, Kültür, Ulaştırma, </a:t>
            </a:r>
          </a:p>
          <a:p>
            <a:r>
              <a:rPr lang="tr-TR" dirty="0" smtClean="0"/>
              <a:t>Sanayi ve Ticaret Bakanlığı, Karayolları Genel Müdürlüğü, DSİ, İller Bankası, belediyeler, </a:t>
            </a:r>
          </a:p>
          <a:p>
            <a:r>
              <a:rPr lang="tr-TR" dirty="0" smtClean="0"/>
              <a:t>Tarım, Orman ve Köy İşleri Bakanlıkları gibi kamu kuruluşlarında görev alabilirler.</a:t>
            </a:r>
            <a:endParaRPr lang="tr-TR" b="1" dirty="0"/>
          </a:p>
          <a:p>
            <a:endParaRPr lang="tr-TR" b="1" dirty="0"/>
          </a:p>
        </p:txBody>
      </p:sp>
      <p:pic>
        <p:nvPicPr>
          <p:cNvPr id="3074" name="Picture 2" descr="http://img.blogcu.com/uploads/nekeyf_isinm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1214422"/>
            <a:ext cx="2928926" cy="3643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800" y="214290"/>
            <a:ext cx="6338902" cy="785818"/>
          </a:xfrm>
        </p:spPr>
        <p:txBody>
          <a:bodyPr>
            <a:normAutofit/>
          </a:bodyPr>
          <a:lstStyle/>
          <a:p>
            <a:pPr algn="ctr"/>
            <a:r>
              <a:rPr lang="tr-T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Çİzgİ fİlm ve anİmasyon</a:t>
            </a:r>
            <a:endParaRPr lang="tr-TR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4" name="3 Metin kutusu"/>
          <p:cNvSpPr txBox="1"/>
          <p:nvPr/>
        </p:nvSpPr>
        <p:spPr>
          <a:xfrm>
            <a:off x="6286512" y="130710"/>
            <a:ext cx="2643206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b="1" dirty="0" smtClean="0"/>
              <a:t>PUAN TÜRÜ</a:t>
            </a:r>
            <a:endParaRPr lang="tr-TR" b="1" dirty="0"/>
          </a:p>
        </p:txBody>
      </p:sp>
      <p:sp>
        <p:nvSpPr>
          <p:cNvPr id="5" name="4 Metin kutusu"/>
          <p:cNvSpPr txBox="1"/>
          <p:nvPr/>
        </p:nvSpPr>
        <p:spPr>
          <a:xfrm>
            <a:off x="6286512" y="571480"/>
            <a:ext cx="2643206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b="1" dirty="0" smtClean="0"/>
              <a:t>SÖZ</a:t>
            </a:r>
            <a:endParaRPr lang="tr-TR" b="1" dirty="0"/>
          </a:p>
        </p:txBody>
      </p:sp>
      <p:sp>
        <p:nvSpPr>
          <p:cNvPr id="8" name="7 Metin kutusu"/>
          <p:cNvSpPr txBox="1"/>
          <p:nvPr/>
        </p:nvSpPr>
        <p:spPr>
          <a:xfrm>
            <a:off x="285720" y="1220146"/>
            <a:ext cx="7094592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sz="1600" b="1" dirty="0" smtClean="0"/>
              <a:t>PROGRAMIN AMACI:</a:t>
            </a:r>
            <a:endParaRPr lang="tr-TR" sz="1600" b="1" dirty="0"/>
          </a:p>
        </p:txBody>
      </p:sp>
      <p:sp>
        <p:nvSpPr>
          <p:cNvPr id="9" name="8 Metin kutusu"/>
          <p:cNvSpPr txBox="1"/>
          <p:nvPr/>
        </p:nvSpPr>
        <p:spPr>
          <a:xfrm>
            <a:off x="285720" y="1718723"/>
            <a:ext cx="5222384" cy="203132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  <a:buClr>
                <a:srgbClr val="F0A22E"/>
              </a:buClr>
              <a:buSzPct val="70000"/>
            </a:pPr>
            <a:r>
              <a:rPr lang="tr-TR" dirty="0">
                <a:solidFill>
                  <a:srgbClr val="4E3B30"/>
                </a:solidFill>
              </a:rPr>
              <a:t>İ</a:t>
            </a:r>
            <a:r>
              <a:rPr lang="en-US" dirty="0" smtClean="0">
                <a:solidFill>
                  <a:srgbClr val="4E3B30"/>
                </a:solidFill>
              </a:rPr>
              <a:t>letişim </a:t>
            </a:r>
            <a:r>
              <a:rPr lang="en-US" dirty="0">
                <a:solidFill>
                  <a:srgbClr val="4E3B30"/>
                </a:solidFill>
              </a:rPr>
              <a:t>araçlarını etkili kullanabilen, dijital </a:t>
            </a:r>
            <a:r>
              <a:rPr lang="en-US" dirty="0" smtClean="0">
                <a:solidFill>
                  <a:srgbClr val="4E3B30"/>
                </a:solidFill>
              </a:rPr>
              <a:t>medya </a:t>
            </a:r>
            <a:r>
              <a:rPr lang="en-US" dirty="0">
                <a:solidFill>
                  <a:srgbClr val="4E3B30"/>
                </a:solidFill>
              </a:rPr>
              <a:t>ve uzantısı olan multimedya bileşenlerini (maya, 3D max, after effects vb.) teknolojinin olanaklarıyla bütünleştirebilecek, bu ağlara içerik üretebilecek kuramsal bilgiler ve pratik uygulamalarla eleştirel ve estetik değerleri oturmuş bireylerin yetiştirilmesi amaçlanmaktadır.</a:t>
            </a:r>
          </a:p>
        </p:txBody>
      </p:sp>
      <p:sp>
        <p:nvSpPr>
          <p:cNvPr id="10" name="9 Metin kutusu"/>
          <p:cNvSpPr txBox="1"/>
          <p:nvPr/>
        </p:nvSpPr>
        <p:spPr>
          <a:xfrm>
            <a:off x="251520" y="3933056"/>
            <a:ext cx="5256584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sz="1600" b="1" dirty="0" smtClean="0"/>
              <a:t>BU MESLEĞİ SEÇECEKLERDE BULUNMASI GEREKEN NİTELİKLER:</a:t>
            </a:r>
            <a:endParaRPr lang="tr-TR" sz="1600" b="1" dirty="0"/>
          </a:p>
        </p:txBody>
      </p:sp>
      <p:sp>
        <p:nvSpPr>
          <p:cNvPr id="11" name="10 Metin kutusu"/>
          <p:cNvSpPr txBox="1"/>
          <p:nvPr/>
        </p:nvSpPr>
        <p:spPr>
          <a:xfrm>
            <a:off x="251520" y="4581128"/>
            <a:ext cx="5184576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1600" dirty="0" smtClean="0"/>
              <a:t>Bu programı seçeceklerin şekil uzay yeteneği, temel bilimlere ilgili, yaratıcı, dikkatli kimseler olması gerekir.</a:t>
            </a:r>
            <a:endParaRPr lang="tr-TR" sz="1600" dirty="0"/>
          </a:p>
        </p:txBody>
      </p:sp>
      <p:sp>
        <p:nvSpPr>
          <p:cNvPr id="12" name="11 Metin kutusu"/>
          <p:cNvSpPr txBox="1"/>
          <p:nvPr/>
        </p:nvSpPr>
        <p:spPr>
          <a:xfrm>
            <a:off x="277539" y="5374369"/>
            <a:ext cx="8643998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sz="1600" b="1" dirty="0" smtClean="0"/>
              <a:t>MEZUNLARIN KAZANDIKLARI UNVAN VE YAPTIKLARI İŞLER :</a:t>
            </a:r>
            <a:endParaRPr lang="tr-TR" sz="1600" b="1" dirty="0"/>
          </a:p>
        </p:txBody>
      </p:sp>
      <p:sp>
        <p:nvSpPr>
          <p:cNvPr id="13" name="12 Metin kutusu"/>
          <p:cNvSpPr txBox="1"/>
          <p:nvPr/>
        </p:nvSpPr>
        <p:spPr>
          <a:xfrm>
            <a:off x="304800" y="5832040"/>
            <a:ext cx="8643998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Bu </a:t>
            </a:r>
            <a:r>
              <a:rPr lang="en-US" dirty="0"/>
              <a:t>bölümden mezun olanlar; alanlarında araştırmacı olabildikleri gibi, video, animasyon, multimedya yapım şirketleri, reklam ajansları ve televizyon kurumlarında çalışabilirler.</a:t>
            </a:r>
            <a:endParaRPr lang="tr-TR" b="1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19" y="1700808"/>
            <a:ext cx="3096345" cy="34563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800" y="214290"/>
            <a:ext cx="6338902" cy="785818"/>
          </a:xfrm>
        </p:spPr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ÇOCUK GELİŞİMİ </a:t>
            </a:r>
            <a:endParaRPr lang="tr-TR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4" name="3 Metin kutusu"/>
          <p:cNvSpPr txBox="1"/>
          <p:nvPr/>
        </p:nvSpPr>
        <p:spPr>
          <a:xfrm>
            <a:off x="6286512" y="130710"/>
            <a:ext cx="2643206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b="1" dirty="0" smtClean="0"/>
              <a:t>PUAN TÜRÜ</a:t>
            </a:r>
            <a:endParaRPr lang="tr-TR" b="1" dirty="0"/>
          </a:p>
        </p:txBody>
      </p:sp>
      <p:sp>
        <p:nvSpPr>
          <p:cNvPr id="5" name="4 Metin kutusu"/>
          <p:cNvSpPr txBox="1"/>
          <p:nvPr/>
        </p:nvSpPr>
        <p:spPr>
          <a:xfrm>
            <a:off x="6286512" y="571480"/>
            <a:ext cx="2643206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b="1" dirty="0" smtClean="0"/>
              <a:t>EA</a:t>
            </a:r>
            <a:endParaRPr lang="tr-TR" b="1" dirty="0"/>
          </a:p>
        </p:txBody>
      </p:sp>
      <p:sp>
        <p:nvSpPr>
          <p:cNvPr id="8" name="7 Metin kutusu"/>
          <p:cNvSpPr txBox="1"/>
          <p:nvPr/>
        </p:nvSpPr>
        <p:spPr>
          <a:xfrm>
            <a:off x="285720" y="1220146"/>
            <a:ext cx="5857916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sz="1600" b="1" dirty="0" smtClean="0"/>
              <a:t>PROGRAMIN AMACI:</a:t>
            </a:r>
            <a:endParaRPr lang="tr-TR" sz="1600" b="1" dirty="0"/>
          </a:p>
        </p:txBody>
      </p:sp>
      <p:sp>
        <p:nvSpPr>
          <p:cNvPr id="9" name="8 Metin kutusu"/>
          <p:cNvSpPr txBox="1"/>
          <p:nvPr/>
        </p:nvSpPr>
        <p:spPr>
          <a:xfrm>
            <a:off x="285720" y="1718723"/>
            <a:ext cx="5857916" cy="98488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2000" dirty="0" smtClean="0"/>
              <a:t>Çocukların sağlık,gelişim,beslenme ve eğitimine yönelik eğitim ve araştırma yapmaktır. </a:t>
            </a:r>
          </a:p>
          <a:p>
            <a:endParaRPr lang="tr-TR" b="1" dirty="0" smtClean="0"/>
          </a:p>
        </p:txBody>
      </p:sp>
      <p:sp>
        <p:nvSpPr>
          <p:cNvPr id="10" name="9 Metin kutusu"/>
          <p:cNvSpPr txBox="1"/>
          <p:nvPr/>
        </p:nvSpPr>
        <p:spPr>
          <a:xfrm>
            <a:off x="285720" y="2928934"/>
            <a:ext cx="5857916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sz="1600" b="1" dirty="0" smtClean="0"/>
              <a:t>BU MESLEĞİ SEÇECEKLERDE BULUNMASI GEREKEN NİTELİKLER:</a:t>
            </a:r>
            <a:endParaRPr lang="tr-TR" sz="1600" b="1" dirty="0"/>
          </a:p>
        </p:txBody>
      </p:sp>
      <p:sp>
        <p:nvSpPr>
          <p:cNvPr id="11" name="10 Metin kutusu"/>
          <p:cNvSpPr txBox="1"/>
          <p:nvPr/>
        </p:nvSpPr>
        <p:spPr>
          <a:xfrm>
            <a:off x="285720" y="3360667"/>
            <a:ext cx="5929354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dirty="0" smtClean="0"/>
              <a:t>Çocuklarla çalışmayı seven iyi iletişim kurabilen kimseler olmaları gerekir. </a:t>
            </a:r>
          </a:p>
          <a:p>
            <a:endParaRPr lang="tr-TR" b="1" dirty="0"/>
          </a:p>
          <a:p>
            <a:endParaRPr lang="tr-TR" b="1" dirty="0"/>
          </a:p>
        </p:txBody>
      </p:sp>
      <p:sp>
        <p:nvSpPr>
          <p:cNvPr id="12" name="11 Metin kutusu"/>
          <p:cNvSpPr txBox="1"/>
          <p:nvPr/>
        </p:nvSpPr>
        <p:spPr>
          <a:xfrm>
            <a:off x="285720" y="4947834"/>
            <a:ext cx="8643998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sz="1600" b="1" dirty="0" smtClean="0"/>
              <a:t>MEZUNLARIN KAZANDIKLARI UNVAN VE YAPTIKLARI İŞLER :</a:t>
            </a:r>
            <a:endParaRPr lang="tr-TR" sz="1600" b="1" dirty="0"/>
          </a:p>
        </p:txBody>
      </p:sp>
      <p:sp>
        <p:nvSpPr>
          <p:cNvPr id="13" name="12 Metin kutusu"/>
          <p:cNvSpPr txBox="1"/>
          <p:nvPr/>
        </p:nvSpPr>
        <p:spPr>
          <a:xfrm>
            <a:off x="285720" y="5380672"/>
            <a:ext cx="8643998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dirty="0" smtClean="0"/>
              <a:t>Ana okulu, kreş ve özel okullarda çalışabilirler. Çocukların bedensel zihinsel, duygusal ve toplumsal yönden gelişimleri için program hazırlamak, uygulamak, ana-babaları çocuklarına ilişkin çeşitli sorunlarında yol göstermek görevleri arasındadır.</a:t>
            </a:r>
            <a:endParaRPr lang="tr-TR" b="1" dirty="0"/>
          </a:p>
          <a:p>
            <a:endParaRPr lang="tr-TR" b="1" dirty="0"/>
          </a:p>
        </p:txBody>
      </p:sp>
      <p:pic>
        <p:nvPicPr>
          <p:cNvPr id="2050" name="Picture 2" descr="http://okulweb.meb.gov.tr/41/06/309543/image/Cocuk_Gelisimi0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7138" y="1214422"/>
            <a:ext cx="2590800" cy="3571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zinti">
  <a:themeElements>
    <a:clrScheme name="Gezinti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Gezint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ezinti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1413</TotalTime>
  <Words>463</Words>
  <Application>Microsoft Office PowerPoint</Application>
  <PresentationFormat>Ekran Gösterisi (4:3)</PresentationFormat>
  <Paragraphs>43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Gezinti</vt:lpstr>
      <vt:lpstr>MESLEKLERİ TANIYALIM DÖRT YILLIK LİSANS PROGRAMLARI ‘ç’  </vt:lpstr>
      <vt:lpstr>ÇALIŞMA EKONOMİSİ  VE ENDÜSTRİ İLİŞKİLERİ</vt:lpstr>
      <vt:lpstr>ÇEVRE MÜHENDİSLİĞİ </vt:lpstr>
      <vt:lpstr>Çİzgİ fİlm ve anİmasyon</vt:lpstr>
      <vt:lpstr>ÇOCUK GELİŞİMİ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ozcan</dc:creator>
  <cp:lastModifiedBy>Ram1</cp:lastModifiedBy>
  <cp:revision>290</cp:revision>
  <dcterms:created xsi:type="dcterms:W3CDTF">2010-01-23T17:05:54Z</dcterms:created>
  <dcterms:modified xsi:type="dcterms:W3CDTF">2021-02-15T07:23:05Z</dcterms:modified>
</cp:coreProperties>
</file>