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437" r:id="rId2"/>
    <p:sldId id="292" r:id="rId3"/>
    <p:sldId id="293" r:id="rId4"/>
    <p:sldId id="294" r:id="rId5"/>
    <p:sldId id="439" r:id="rId6"/>
    <p:sldId id="440" r:id="rId7"/>
    <p:sldId id="295" r:id="rId8"/>
    <p:sldId id="296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73C67-F5C0-4801-874E-ADA8E74AC295}" type="datetimeFigureOut">
              <a:rPr lang="tr-TR" smtClean="0"/>
              <a:pPr/>
              <a:t>15.2.2021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tr-TR" smtClean="0"/>
              <a:t>www.altindagram.gov.tr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3E868-D0BE-41CB-A73A-684E91CA8CD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852097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1C085-8A29-4D5E-9EF0-42286CFEDEB5}" type="datetimeFigureOut">
              <a:rPr lang="tr-TR" smtClean="0"/>
              <a:pPr/>
              <a:t>15.2.2021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tr-TR" smtClean="0"/>
              <a:t>www.altindagram.gov.tr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47543-D7A8-40F8-968B-DB7262698B9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957023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7543-D7A8-40F8-968B-DB7262698B9A}" type="slidenum">
              <a:rPr lang="tr-TR" smtClean="0"/>
              <a:pPr/>
              <a:t>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www.altindagram.gov.tr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8773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B79C-FB89-4B2A-9E95-B24EE931BA09}" type="datetimeFigureOut">
              <a:rPr lang="tr-TR" smtClean="0"/>
              <a:pPr/>
              <a:t>15.2.2021</a:t>
            </a:fld>
            <a:endParaRPr lang="tr-TR"/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B56FED4-8592-446E-BC6D-BAAB2FCEB35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B79C-FB89-4B2A-9E95-B24EE931BA09}" type="datetimeFigureOut">
              <a:rPr lang="tr-TR" smtClean="0"/>
              <a:pPr/>
              <a:t>15.2.2021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FED4-8592-446E-BC6D-BAAB2FCEB35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B79C-FB89-4B2A-9E95-B24EE931BA09}" type="datetimeFigureOut">
              <a:rPr lang="tr-TR" smtClean="0"/>
              <a:pPr/>
              <a:t>15.2.2021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FED4-8592-446E-BC6D-BAAB2FCEB35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B79C-FB89-4B2A-9E95-B24EE931BA09}" type="datetimeFigureOut">
              <a:rPr lang="tr-TR" smtClean="0"/>
              <a:pPr/>
              <a:t>15.2.2021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B56FED4-8592-446E-BC6D-BAAB2FCEB35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B79C-FB89-4B2A-9E95-B24EE931BA09}" type="datetimeFigureOut">
              <a:rPr lang="tr-TR" smtClean="0"/>
              <a:pPr/>
              <a:t>15.2.2021</a:t>
            </a:fld>
            <a:endParaRPr lang="tr-TR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FED4-8592-446E-BC6D-BAAB2FCEB35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B79C-FB89-4B2A-9E95-B24EE931BA09}" type="datetimeFigureOut">
              <a:rPr lang="tr-TR" smtClean="0"/>
              <a:pPr/>
              <a:t>15.2.2021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FED4-8592-446E-BC6D-BAAB2FCEB35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B79C-FB89-4B2A-9E95-B24EE931BA09}" type="datetimeFigureOut">
              <a:rPr lang="tr-TR" smtClean="0"/>
              <a:pPr/>
              <a:t>15.2.2021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B56FED4-8592-446E-BC6D-BAAB2FCEB35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B79C-FB89-4B2A-9E95-B24EE931BA09}" type="datetimeFigureOut">
              <a:rPr lang="tr-TR" smtClean="0"/>
              <a:pPr/>
              <a:t>15.2.2021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FED4-8592-446E-BC6D-BAAB2FCEB35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B79C-FB89-4B2A-9E95-B24EE931BA09}" type="datetimeFigureOut">
              <a:rPr lang="tr-TR" smtClean="0"/>
              <a:pPr/>
              <a:t>15.2.2021</a:t>
            </a:fld>
            <a:endParaRPr lang="tr-TR"/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FED4-8592-446E-BC6D-BAAB2FCEB35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B79C-FB89-4B2A-9E95-B24EE931BA09}" type="datetimeFigureOut">
              <a:rPr lang="tr-TR" smtClean="0"/>
              <a:pPr/>
              <a:t>15.2.2021</a:t>
            </a:fld>
            <a:endParaRPr lang="tr-TR"/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FED4-8592-446E-BC6D-BAAB2FCEB35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B79C-FB89-4B2A-9E95-B24EE931BA09}" type="datetimeFigureOut">
              <a:rPr lang="tr-TR" smtClean="0"/>
              <a:pPr/>
              <a:t>15.2.2021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FED4-8592-446E-BC6D-BAAB2FCEB35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B2B79C-FB89-4B2A-9E95-B24EE931BA09}" type="datetimeFigureOut">
              <a:rPr lang="tr-TR" smtClean="0"/>
              <a:pPr/>
              <a:t>15.2.2021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B56FED4-8592-446E-BC6D-BAAB2FCEB35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85720" y="1214422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tr-TR" sz="4400" dirty="0" smtClean="0"/>
              <a:t>MESLEKLERİ TANIYALIM</a:t>
            </a:r>
            <a:br>
              <a:rPr lang="tr-TR" sz="4400" dirty="0" smtClean="0"/>
            </a:br>
            <a:r>
              <a:rPr lang="tr-TR" sz="4400" dirty="0" smtClean="0"/>
              <a:t>DÖRT YILLIK LİSANS PROGRAMLARI</a:t>
            </a:r>
            <a:br>
              <a:rPr lang="tr-TR" sz="4400" dirty="0" smtClean="0"/>
            </a:br>
            <a:r>
              <a:rPr lang="tr-TR" sz="7200" dirty="0" smtClean="0">
                <a:solidFill>
                  <a:srgbClr val="C00000"/>
                </a:solidFill>
              </a:rPr>
              <a:t>‘D’ </a:t>
            </a:r>
            <a:r>
              <a:rPr lang="tr-TR" sz="4400" dirty="0" smtClean="0"/>
              <a:t/>
            </a:r>
            <a:br>
              <a:rPr lang="tr-TR" sz="4400" dirty="0" smtClean="0"/>
            </a:br>
            <a:endParaRPr lang="tr-TR" sz="44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95536" y="4581128"/>
            <a:ext cx="8458200" cy="942972"/>
          </a:xfrm>
        </p:spPr>
        <p:txBody>
          <a:bodyPr>
            <a:normAutofit/>
          </a:bodyPr>
          <a:lstStyle/>
          <a:p>
            <a:pPr lvl="0" algn="ctr">
              <a:buClr>
                <a:srgbClr val="F0A22E"/>
              </a:buClr>
            </a:pPr>
            <a:r>
              <a:rPr lang="tr-TR" sz="2800">
                <a:solidFill>
                  <a:srgbClr val="4E3B30">
                    <a:shade val="75000"/>
                  </a:srgbClr>
                </a:solidFill>
                <a:latin typeface="Aharoni" pitchFamily="2" charset="-79"/>
                <a:cs typeface="Aharoni" pitchFamily="2" charset="-79"/>
              </a:rPr>
              <a:t>Çubuk Rehberlik ve Araştırma Merkezi </a:t>
            </a:r>
            <a:endParaRPr lang="tr-TR" sz="2800" dirty="0">
              <a:solidFill>
                <a:srgbClr val="4E3B30">
                  <a:shade val="75000"/>
                </a:srgbClr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636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214290"/>
            <a:ext cx="6338902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DENİZ İŞLETMELİCİLİĞİ VE YÖNETİMİ  </a:t>
            </a:r>
            <a:endParaRPr lang="tr-T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6286512" y="130710"/>
            <a:ext cx="264320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PUAN TÜRÜ</a:t>
            </a:r>
            <a:endParaRPr lang="tr-TR" b="1" dirty="0"/>
          </a:p>
        </p:txBody>
      </p:sp>
      <p:sp>
        <p:nvSpPr>
          <p:cNvPr id="5" name="4 Metin kutusu"/>
          <p:cNvSpPr txBox="1"/>
          <p:nvPr/>
        </p:nvSpPr>
        <p:spPr>
          <a:xfrm>
            <a:off x="6286512" y="571480"/>
            <a:ext cx="264320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EA</a:t>
            </a:r>
            <a:endParaRPr lang="tr-TR" b="1" dirty="0"/>
          </a:p>
        </p:txBody>
      </p:sp>
      <p:sp>
        <p:nvSpPr>
          <p:cNvPr id="8" name="7 Metin kutusu"/>
          <p:cNvSpPr txBox="1"/>
          <p:nvPr/>
        </p:nvSpPr>
        <p:spPr>
          <a:xfrm>
            <a:off x="285720" y="1220146"/>
            <a:ext cx="58579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b="1" dirty="0" smtClean="0"/>
              <a:t>PROGRAMIN AMACI:</a:t>
            </a:r>
            <a:endParaRPr lang="tr-TR" sz="1600" b="1" dirty="0"/>
          </a:p>
        </p:txBody>
      </p:sp>
      <p:sp>
        <p:nvSpPr>
          <p:cNvPr id="9" name="8 Metin kutusu"/>
          <p:cNvSpPr txBox="1"/>
          <p:nvPr/>
        </p:nvSpPr>
        <p:spPr>
          <a:xfrm>
            <a:off x="285720" y="1718723"/>
            <a:ext cx="5857916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Denizcilik işletmeciliği ve yöneticiliği programının amacı, deniz taşımacılığının işletme ve </a:t>
            </a:r>
          </a:p>
          <a:p>
            <a:r>
              <a:rPr lang="tr-TR" dirty="0" smtClean="0"/>
              <a:t>yönetimi alanında çalışacak insan gücünü yetiştirmektir. </a:t>
            </a:r>
            <a:endParaRPr lang="tr-TR" b="1" dirty="0" smtClean="0"/>
          </a:p>
        </p:txBody>
      </p:sp>
      <p:sp>
        <p:nvSpPr>
          <p:cNvPr id="10" name="9 Metin kutusu"/>
          <p:cNvSpPr txBox="1"/>
          <p:nvPr/>
        </p:nvSpPr>
        <p:spPr>
          <a:xfrm>
            <a:off x="285720" y="2928934"/>
            <a:ext cx="58579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b="1" dirty="0" smtClean="0"/>
              <a:t>BU MESLEĞİ SEÇECEKLERDE BULUNMASI GEREKEN NİTELİKLER:</a:t>
            </a:r>
            <a:endParaRPr lang="tr-TR" sz="1600" b="1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285720" y="3360667"/>
            <a:ext cx="5929354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600" dirty="0" smtClean="0"/>
              <a:t>Sosyal bilimlere, özellikle ekonomi ve işletme konularına ilgi duyması ve bu alanda başarılı, bir yabancı dil öğrenmeye </a:t>
            </a:r>
          </a:p>
          <a:p>
            <a:r>
              <a:rPr lang="tr-TR" sz="1600" dirty="0" smtClean="0"/>
              <a:t>hevesli ve yetenekli, başkalarını ikna edebilen, girişimci, yaratıcı,açık havada çalışmaktan ve uzun süre deniz yolculuklarından hoşlanan bir kimse olması gerekir. </a:t>
            </a:r>
            <a:endParaRPr lang="tr-TR" b="1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285720" y="4947834"/>
            <a:ext cx="8643998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b="1" dirty="0" smtClean="0"/>
              <a:t>MEZUNLARIN KAZANDIKLARI UNVAN VE YAPTIKLARI İŞLER :</a:t>
            </a:r>
            <a:endParaRPr lang="tr-TR" sz="1600" b="1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285720" y="5380672"/>
            <a:ext cx="8643998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Deniz işletmeciliği ve yöneticiliği programını bitirenlere "Denizcilik İşletmecisi" unvanı </a:t>
            </a:r>
          </a:p>
          <a:p>
            <a:r>
              <a:rPr lang="tr-TR" dirty="0" smtClean="0"/>
              <a:t>verilmektedir. Denizcilik işletmecisi ve yöneticisi Ulaştırma Bakanlığına veya özel deniz taşıma şirketlerine bağlı gemilerde ve limanlarda çalışabilir.</a:t>
            </a:r>
            <a:endParaRPr lang="tr-TR" sz="2000" b="1" dirty="0"/>
          </a:p>
          <a:p>
            <a:endParaRPr lang="tr-TR" b="1" dirty="0"/>
          </a:p>
        </p:txBody>
      </p:sp>
      <p:pic>
        <p:nvPicPr>
          <p:cNvPr id="52226" name="Picture 2" descr="http://www.resimarsivi.net/data/media/114/izmir-lima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7138" y="1285860"/>
            <a:ext cx="2694018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214290"/>
            <a:ext cx="6338902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DENİZ ULAŞTIRMA İŞLETME MÜHENDİSLİĞİ </a:t>
            </a:r>
            <a:endParaRPr lang="tr-T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6286512" y="130710"/>
            <a:ext cx="264320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PUAN TÜRÜ</a:t>
            </a:r>
            <a:endParaRPr lang="tr-TR" b="1" dirty="0"/>
          </a:p>
        </p:txBody>
      </p:sp>
      <p:sp>
        <p:nvSpPr>
          <p:cNvPr id="5" name="4 Metin kutusu"/>
          <p:cNvSpPr txBox="1"/>
          <p:nvPr/>
        </p:nvSpPr>
        <p:spPr>
          <a:xfrm>
            <a:off x="6286512" y="571480"/>
            <a:ext cx="264320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SAY</a:t>
            </a:r>
            <a:endParaRPr lang="tr-TR" b="1" dirty="0"/>
          </a:p>
        </p:txBody>
      </p:sp>
      <p:sp>
        <p:nvSpPr>
          <p:cNvPr id="8" name="7 Metin kutusu"/>
          <p:cNvSpPr txBox="1"/>
          <p:nvPr/>
        </p:nvSpPr>
        <p:spPr>
          <a:xfrm>
            <a:off x="285720" y="1220146"/>
            <a:ext cx="58579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b="1" dirty="0" smtClean="0"/>
              <a:t>PROGRAMIN AMACI:</a:t>
            </a:r>
            <a:endParaRPr lang="tr-TR" sz="1600" b="1" dirty="0"/>
          </a:p>
        </p:txBody>
      </p:sp>
      <p:sp>
        <p:nvSpPr>
          <p:cNvPr id="9" name="8 Metin kutusu"/>
          <p:cNvSpPr txBox="1"/>
          <p:nvPr/>
        </p:nvSpPr>
        <p:spPr>
          <a:xfrm>
            <a:off x="285720" y="1718723"/>
            <a:ext cx="5857916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Deniz ulaştırma işletme mühendisliği bölümünün amacı hem denizde güverte ve makine zabiti hem de denizcilik acentelerinde çalışacak elemanları yetiştirmektir.</a:t>
            </a:r>
            <a:endParaRPr lang="tr-TR" b="1" dirty="0" smtClean="0"/>
          </a:p>
        </p:txBody>
      </p:sp>
      <p:sp>
        <p:nvSpPr>
          <p:cNvPr id="10" name="9 Metin kutusu"/>
          <p:cNvSpPr txBox="1"/>
          <p:nvPr/>
        </p:nvSpPr>
        <p:spPr>
          <a:xfrm>
            <a:off x="285720" y="2928934"/>
            <a:ext cx="58579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b="1" dirty="0" smtClean="0"/>
              <a:t>BU MESLEĞİ SEÇECEKLERDE BULUNMASI GEREKEN NİTELİKLER:</a:t>
            </a:r>
            <a:endParaRPr lang="tr-TR" sz="1600" b="1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285720" y="3360667"/>
            <a:ext cx="5929354" cy="14157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700" dirty="0" smtClean="0"/>
              <a:t>Deniz ulaştırma işletme mühendisliği dalında okumak isteyenlerin matematiğe ve sosyal bilimlere özellikle hukuk ve ekonomiye ilgili, başkaları ile iyi iletişim kurabilen, başkalarını etkileyebilen ve sistemli çalışabilen kimseler olmaları gerekir. </a:t>
            </a:r>
            <a:endParaRPr lang="tr-TR" sz="1700" b="1" dirty="0"/>
          </a:p>
          <a:p>
            <a:endParaRPr lang="tr-TR" b="1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285720" y="4947834"/>
            <a:ext cx="8643998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b="1" dirty="0" smtClean="0"/>
              <a:t>MEZUNLARIN KAZANDIKLARI UNVAN VE YAPTIKLARI İŞLER :</a:t>
            </a:r>
            <a:endParaRPr lang="tr-TR" sz="1600" b="1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285720" y="5380672"/>
            <a:ext cx="8643998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Deniz ulaştırma işletme mühendisleri Ulaştırma Bakanlığına veya özel sektöre ait denizcilik kuruluşlarında görev alırlar. Denizde görev yapacak elemanlar için iş bulma sansı çok yüksektir. </a:t>
            </a:r>
            <a:endParaRPr lang="tr-TR" b="1" dirty="0"/>
          </a:p>
          <a:p>
            <a:endParaRPr lang="tr-TR" b="1" dirty="0"/>
          </a:p>
        </p:txBody>
      </p:sp>
      <p:pic>
        <p:nvPicPr>
          <p:cNvPr id="51202" name="Picture 2" descr="http://www.persemberotasi.com/resim/gemiadam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214422"/>
            <a:ext cx="2682864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214290"/>
            <a:ext cx="6338902" cy="785818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DERİ MÜHENDİSLİĞİ </a:t>
            </a:r>
            <a:endParaRPr lang="tr-T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6286512" y="130710"/>
            <a:ext cx="264320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PUAN TÜRÜ</a:t>
            </a:r>
            <a:endParaRPr lang="tr-TR" b="1" dirty="0"/>
          </a:p>
        </p:txBody>
      </p:sp>
      <p:sp>
        <p:nvSpPr>
          <p:cNvPr id="5" name="4 Metin kutusu"/>
          <p:cNvSpPr txBox="1"/>
          <p:nvPr/>
        </p:nvSpPr>
        <p:spPr>
          <a:xfrm>
            <a:off x="6286512" y="571480"/>
            <a:ext cx="264320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SAY</a:t>
            </a:r>
            <a:endParaRPr lang="tr-TR" b="1" dirty="0"/>
          </a:p>
        </p:txBody>
      </p:sp>
      <p:sp>
        <p:nvSpPr>
          <p:cNvPr id="8" name="7 Metin kutusu"/>
          <p:cNvSpPr txBox="1"/>
          <p:nvPr/>
        </p:nvSpPr>
        <p:spPr>
          <a:xfrm>
            <a:off x="285720" y="1220146"/>
            <a:ext cx="58579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b="1" dirty="0" smtClean="0"/>
              <a:t>PROGRAMIN AMACI:</a:t>
            </a:r>
            <a:endParaRPr lang="tr-TR" sz="1600" b="1" dirty="0"/>
          </a:p>
        </p:txBody>
      </p:sp>
      <p:sp>
        <p:nvSpPr>
          <p:cNvPr id="9" name="8 Metin kutusu"/>
          <p:cNvSpPr txBox="1"/>
          <p:nvPr/>
        </p:nvSpPr>
        <p:spPr>
          <a:xfrm>
            <a:off x="285720" y="1718723"/>
            <a:ext cx="5857916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Deri programının amacı deri, pamuk ve yünün işlenmesi ile ilgili teknolojiyi geliştirme alanında çalışacak insan gücünü yetiştirmek ve bu alanda araştırma yapmaktır. </a:t>
            </a:r>
          </a:p>
          <a:p>
            <a:endParaRPr lang="tr-TR" b="1" dirty="0" smtClean="0"/>
          </a:p>
        </p:txBody>
      </p:sp>
      <p:sp>
        <p:nvSpPr>
          <p:cNvPr id="10" name="9 Metin kutusu"/>
          <p:cNvSpPr txBox="1"/>
          <p:nvPr/>
        </p:nvSpPr>
        <p:spPr>
          <a:xfrm>
            <a:off x="285720" y="2928934"/>
            <a:ext cx="58579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b="1" dirty="0" smtClean="0"/>
              <a:t>BU MESLEĞİ SEÇECEKLERDE BULUNMASI GEREKEN NİTELİKLER:</a:t>
            </a:r>
            <a:endParaRPr lang="tr-TR" sz="1600" b="1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285720" y="3360667"/>
            <a:ext cx="592935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Deri alanında çalışacak kimselerin temel bilimlere ilgili ve bu alanda başarılı, inceleme ve araştırmaya meraklı, yaratıcı kişiler olmaları beklenir. </a:t>
            </a:r>
            <a:endParaRPr lang="tr-TR" b="1" dirty="0"/>
          </a:p>
          <a:p>
            <a:endParaRPr lang="tr-TR" b="1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285720" y="4947834"/>
            <a:ext cx="8643998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b="1" dirty="0" smtClean="0"/>
              <a:t>MEZUNLARIN KAZANDIKLARI UNVAN VE YAPTIKLARI İŞLER :</a:t>
            </a:r>
            <a:endParaRPr lang="tr-TR" sz="1600" b="1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285720" y="5380672"/>
            <a:ext cx="8643998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Deri ve lif teknolojisi alanında yetişen ziraat mühendisleri özel sektöre ait deri işletmelerinde, kamu sektörüne ait deri ve lif işleme fabrikalarında çalışabilirler.</a:t>
            </a:r>
          </a:p>
          <a:p>
            <a:endParaRPr lang="tr-TR" b="1" dirty="0"/>
          </a:p>
          <a:p>
            <a:endParaRPr lang="tr-TR" b="1" dirty="0"/>
          </a:p>
        </p:txBody>
      </p:sp>
      <p:pic>
        <p:nvPicPr>
          <p:cNvPr id="50178" name="Picture 2" descr="http://profile.ak.fbcdn.net/object2/833/31/n5894022662_78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214422"/>
            <a:ext cx="2714644" cy="3500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214290"/>
            <a:ext cx="6338902" cy="785818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Dİjİtal oyun tasarImI</a:t>
            </a:r>
            <a:endParaRPr lang="tr-T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6286512" y="130710"/>
            <a:ext cx="264320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PUAN TÜRÜ</a:t>
            </a:r>
            <a:endParaRPr lang="tr-TR" b="1" dirty="0"/>
          </a:p>
        </p:txBody>
      </p:sp>
      <p:sp>
        <p:nvSpPr>
          <p:cNvPr id="5" name="4 Metin kutusu"/>
          <p:cNvSpPr txBox="1"/>
          <p:nvPr/>
        </p:nvSpPr>
        <p:spPr>
          <a:xfrm>
            <a:off x="6286512" y="571480"/>
            <a:ext cx="264320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SAY</a:t>
            </a:r>
            <a:endParaRPr lang="tr-TR" b="1" dirty="0"/>
          </a:p>
        </p:txBody>
      </p:sp>
      <p:sp>
        <p:nvSpPr>
          <p:cNvPr id="8" name="7 Metin kutusu"/>
          <p:cNvSpPr txBox="1"/>
          <p:nvPr/>
        </p:nvSpPr>
        <p:spPr>
          <a:xfrm>
            <a:off x="285720" y="1220146"/>
            <a:ext cx="58579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b="1" dirty="0" smtClean="0"/>
              <a:t>PROGRAMIN AMACI:</a:t>
            </a:r>
            <a:endParaRPr lang="tr-TR" sz="1600" b="1" dirty="0"/>
          </a:p>
        </p:txBody>
      </p:sp>
      <p:sp>
        <p:nvSpPr>
          <p:cNvPr id="9" name="8 Metin kutusu"/>
          <p:cNvSpPr txBox="1"/>
          <p:nvPr/>
        </p:nvSpPr>
        <p:spPr>
          <a:xfrm>
            <a:off x="285720" y="1718723"/>
            <a:ext cx="5857916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S</a:t>
            </a:r>
            <a:r>
              <a:rPr lang="en-US" dirty="0" smtClean="0"/>
              <a:t>ektöre </a:t>
            </a:r>
            <a:r>
              <a:rPr lang="en-US" dirty="0"/>
              <a:t>nitelikli insan kaynağı sağlamayı ve yaratıcı, yenilikçi projeler ve ekipler çıkartarak, gerek yerel gerekse de küresel düzeyde başarılar elde etmeyi amaçlamaktadır. </a:t>
            </a:r>
            <a:endParaRPr lang="tr-TR" b="1" dirty="0" smtClean="0"/>
          </a:p>
        </p:txBody>
      </p:sp>
      <p:sp>
        <p:nvSpPr>
          <p:cNvPr id="10" name="9 Metin kutusu"/>
          <p:cNvSpPr txBox="1"/>
          <p:nvPr/>
        </p:nvSpPr>
        <p:spPr>
          <a:xfrm>
            <a:off x="285720" y="3017813"/>
            <a:ext cx="58579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b="1" dirty="0" smtClean="0"/>
              <a:t>BU MESLEĞİ SEÇECEKLERDE BULUNMASI GEREKEN NİTELİKLER:</a:t>
            </a:r>
            <a:endParaRPr lang="tr-TR" sz="1600" b="1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214282" y="3550668"/>
            <a:ext cx="5929354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Bu bölümde başarılı </a:t>
            </a:r>
            <a:r>
              <a:rPr lang="tr-TR" dirty="0"/>
              <a:t>olmak için matematiği ve özellikle geometriyi sevmek, şekil ve uzay ilişkilerini görebilmek, çizim yeteneğine sahip olmak ve arazide çalışmaktan hoşlanmak gereklidir.</a:t>
            </a:r>
            <a:br>
              <a:rPr lang="tr-TR" dirty="0"/>
            </a:br>
            <a:endParaRPr lang="tr-TR" b="1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283125" y="5195444"/>
            <a:ext cx="8643998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b="1" dirty="0" smtClean="0"/>
              <a:t>MEZUNLARIN KAZANDIKLARI UNVAN VE YAPTIKLARI İŞLER :</a:t>
            </a:r>
            <a:endParaRPr lang="tr-TR" sz="1600" b="1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283125" y="5659612"/>
            <a:ext cx="8643998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Dijital Oyun Tasarımı bölümünden mezun olunca, bu alanda oyun yazılımcısı, sanat yönetmeni, grafik tasarımcı, ses ve görüntü uzmanı, içerik planlayıcı ve senarist olarak </a:t>
            </a:r>
            <a:r>
              <a:rPr lang="en-US" dirty="0" smtClean="0"/>
              <a:t>çalışabilirsiniz.</a:t>
            </a:r>
            <a:r>
              <a:rPr lang="tr-TR" dirty="0" smtClean="0"/>
              <a:t> </a:t>
            </a:r>
            <a:r>
              <a:rPr lang="en-US" dirty="0" smtClean="0"/>
              <a:t>Mezun </a:t>
            </a:r>
            <a:r>
              <a:rPr lang="en-US" dirty="0"/>
              <a:t>olunca dijital oyun yazılımcısı unvanı alırsınız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383" y="1653784"/>
            <a:ext cx="2635686" cy="3126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214290"/>
            <a:ext cx="6338902" cy="785818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Dİl ve konuşma terapİstİ</a:t>
            </a:r>
            <a:endParaRPr lang="tr-T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6286512" y="130710"/>
            <a:ext cx="264320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PUAN TÜRÜ</a:t>
            </a:r>
            <a:endParaRPr lang="tr-TR" b="1" dirty="0"/>
          </a:p>
        </p:txBody>
      </p:sp>
      <p:sp>
        <p:nvSpPr>
          <p:cNvPr id="5" name="4 Metin kutusu"/>
          <p:cNvSpPr txBox="1"/>
          <p:nvPr/>
        </p:nvSpPr>
        <p:spPr>
          <a:xfrm>
            <a:off x="6286512" y="571480"/>
            <a:ext cx="264320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SAY</a:t>
            </a:r>
            <a:endParaRPr lang="tr-TR" b="1" dirty="0"/>
          </a:p>
        </p:txBody>
      </p:sp>
      <p:sp>
        <p:nvSpPr>
          <p:cNvPr id="8" name="7 Metin kutusu"/>
          <p:cNvSpPr txBox="1"/>
          <p:nvPr/>
        </p:nvSpPr>
        <p:spPr>
          <a:xfrm>
            <a:off x="285720" y="1220146"/>
            <a:ext cx="58579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b="1" dirty="0" smtClean="0"/>
              <a:t>PROGRAMIN AMACI:</a:t>
            </a:r>
            <a:endParaRPr lang="tr-TR" sz="1600" b="1" dirty="0"/>
          </a:p>
        </p:txBody>
      </p:sp>
      <p:sp>
        <p:nvSpPr>
          <p:cNvPr id="9" name="8 Metin kutusu"/>
          <p:cNvSpPr txBox="1"/>
          <p:nvPr/>
        </p:nvSpPr>
        <p:spPr>
          <a:xfrm>
            <a:off x="285720" y="1718723"/>
            <a:ext cx="5857916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D</a:t>
            </a:r>
            <a:r>
              <a:rPr lang="en-US" dirty="0" smtClean="0"/>
              <a:t>il, </a:t>
            </a:r>
            <a:r>
              <a:rPr lang="en-US" dirty="0"/>
              <a:t>konuşma, ses ve yutma bozukluklarının öncelikle önlenmesi, gerçekleştikten sonra ise bu bozuklukların belirlenmesi ve rehabilitasyonunda görev alacak kendi bilim alanında yetişmiş, kalifiye sağlık meslek mensuplarını yetiştirmektir.</a:t>
            </a:r>
            <a:endParaRPr lang="tr-TR" b="1" dirty="0" smtClean="0"/>
          </a:p>
        </p:txBody>
      </p:sp>
      <p:sp>
        <p:nvSpPr>
          <p:cNvPr id="10" name="9 Metin kutusu"/>
          <p:cNvSpPr txBox="1"/>
          <p:nvPr/>
        </p:nvSpPr>
        <p:spPr>
          <a:xfrm>
            <a:off x="250001" y="3354382"/>
            <a:ext cx="58579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b="1" dirty="0" smtClean="0"/>
              <a:t>BU MESLEĞİ SEÇECEKLERDE BULUNMASI GEREKEN NİTELİKLER:</a:t>
            </a:r>
            <a:endParaRPr lang="tr-TR" sz="1600" b="1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250001" y="3884113"/>
            <a:ext cx="592935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Bölümü seçmek isteyenlerin </a:t>
            </a:r>
            <a:r>
              <a:rPr lang="tr-TR" dirty="0" smtClean="0"/>
              <a:t>sabırlı,anlayışlı, </a:t>
            </a:r>
            <a:r>
              <a:rPr lang="tr-TR" dirty="0"/>
              <a:t>özverili ve yardımı ilke edinmiş olmaları gerekmektedir. </a:t>
            </a:r>
            <a:endParaRPr lang="tr-TR" b="1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307919" y="4688775"/>
            <a:ext cx="8643998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b="1" dirty="0" smtClean="0"/>
              <a:t>MEZUNLARIN KAZANDIKLARI UNVAN VE YAPTIKLARI İŞLER :</a:t>
            </a:r>
            <a:endParaRPr lang="tr-TR" sz="1600" b="1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304800" y="5129545"/>
            <a:ext cx="8456305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 Dil ve konuşma terapisi bölümünden mezun olanlara </a:t>
            </a:r>
            <a:r>
              <a:rPr lang="en-US" b="1" i="1" dirty="0"/>
              <a:t>dil ve konuşma terapisti </a:t>
            </a:r>
            <a:r>
              <a:rPr lang="en-US" dirty="0"/>
              <a:t>unvanı verilmektedir. Dil ve konuşma terapistleri; devlet, özel veya üniversite hastanelerinin ilgili kliniklerinde çalışabilirler. Bunun yanı sıra dil ve konuşma bozukluğu bulunan bireylere yönelik hizmet veren özel eğitim ve rehabilitasyon merkezlerinde görev </a:t>
            </a:r>
            <a:r>
              <a:rPr lang="en-US" dirty="0" smtClean="0"/>
              <a:t>alabilirler</a:t>
            </a:r>
            <a:r>
              <a:rPr lang="tr-TR" dirty="0" smtClean="0"/>
              <a:t>.</a:t>
            </a:r>
            <a:endParaRPr lang="tr-TR" b="1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938" y="1599209"/>
            <a:ext cx="2893291" cy="2701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214290"/>
            <a:ext cx="6338902" cy="785818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DİL BİLİM</a:t>
            </a:r>
            <a:endParaRPr lang="tr-T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6286512" y="130710"/>
            <a:ext cx="264320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PUAN TÜRÜ</a:t>
            </a:r>
            <a:endParaRPr lang="tr-TR" b="1" dirty="0"/>
          </a:p>
        </p:txBody>
      </p:sp>
      <p:sp>
        <p:nvSpPr>
          <p:cNvPr id="5" name="4 Metin kutusu"/>
          <p:cNvSpPr txBox="1"/>
          <p:nvPr/>
        </p:nvSpPr>
        <p:spPr>
          <a:xfrm>
            <a:off x="6286512" y="571480"/>
            <a:ext cx="264320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DİL</a:t>
            </a:r>
            <a:endParaRPr lang="tr-TR" b="1" dirty="0"/>
          </a:p>
        </p:txBody>
      </p:sp>
      <p:sp>
        <p:nvSpPr>
          <p:cNvPr id="8" name="7 Metin kutusu"/>
          <p:cNvSpPr txBox="1"/>
          <p:nvPr/>
        </p:nvSpPr>
        <p:spPr>
          <a:xfrm>
            <a:off x="285720" y="1220146"/>
            <a:ext cx="58579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b="1" dirty="0" smtClean="0"/>
              <a:t>PROGRAMIN AMACI:</a:t>
            </a:r>
            <a:endParaRPr lang="tr-TR" sz="1600" b="1" dirty="0"/>
          </a:p>
        </p:txBody>
      </p:sp>
      <p:sp>
        <p:nvSpPr>
          <p:cNvPr id="9" name="8 Metin kutusu"/>
          <p:cNvSpPr txBox="1"/>
          <p:nvPr/>
        </p:nvSpPr>
        <p:spPr>
          <a:xfrm>
            <a:off x="285720" y="1718723"/>
            <a:ext cx="5857916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Ülkeler arasında farklı olarak kullanılan iletişim sistemin  yapısı kullanımı ve tarihindeki ortak kullanımı ve tarihindeki ortak noktalar üzerinde eğitim ve araştırma yapılmaktır.</a:t>
            </a:r>
            <a:endParaRPr lang="tr-TR" dirty="0"/>
          </a:p>
        </p:txBody>
      </p:sp>
      <p:sp>
        <p:nvSpPr>
          <p:cNvPr id="10" name="9 Metin kutusu"/>
          <p:cNvSpPr txBox="1"/>
          <p:nvPr/>
        </p:nvSpPr>
        <p:spPr>
          <a:xfrm>
            <a:off x="285720" y="2928934"/>
            <a:ext cx="58579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b="1" dirty="0" smtClean="0"/>
              <a:t>BU MESLEĞİ SEÇECEKLERDE BULUNMASI GEREKEN NİTELİKLER:</a:t>
            </a:r>
            <a:endParaRPr lang="tr-TR" sz="1600" b="1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285720" y="3360667"/>
            <a:ext cx="592935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Sözel yeteneği güçlü ve yabancı dil ilgisi olması gerekmektedir.</a:t>
            </a:r>
            <a:endParaRPr lang="tr-TR" b="1" dirty="0" smtClean="0"/>
          </a:p>
          <a:p>
            <a:endParaRPr lang="tr-TR" b="1" dirty="0"/>
          </a:p>
          <a:p>
            <a:endParaRPr lang="tr-TR" b="1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285720" y="4947834"/>
            <a:ext cx="8643998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b="1" dirty="0" smtClean="0"/>
              <a:t>MEZUNLARIN KAZANDIKLARI UNVAN VE YAPTIKLARI İŞLER :</a:t>
            </a:r>
            <a:endParaRPr lang="tr-TR" sz="1600" b="1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285720" y="5380672"/>
            <a:ext cx="8643998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Dille ilgili kurumlarda araştırmacı olarak çalışabilirler. Türkçe, Fransızca, İngilizce ve </a:t>
            </a:r>
          </a:p>
          <a:p>
            <a:r>
              <a:rPr lang="tr-TR" dirty="0" smtClean="0"/>
              <a:t>Almanca öğretmenliği yapabilirler.  </a:t>
            </a:r>
          </a:p>
          <a:p>
            <a:endParaRPr lang="tr-TR" b="1" dirty="0"/>
          </a:p>
          <a:p>
            <a:endParaRPr lang="tr-TR" b="1" dirty="0"/>
          </a:p>
        </p:txBody>
      </p:sp>
      <p:pic>
        <p:nvPicPr>
          <p:cNvPr id="49154" name="Picture 2" descr="http://www.haber.gen.tr/src/external_images/0d853efcbc1b70c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285860"/>
            <a:ext cx="2643206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214290"/>
            <a:ext cx="6338902" cy="785818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DİŞ HEKİMLİĞİ</a:t>
            </a:r>
            <a:endParaRPr lang="tr-T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6286512" y="130710"/>
            <a:ext cx="264320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PUAN TÜRÜ</a:t>
            </a:r>
            <a:endParaRPr lang="tr-TR" b="1" dirty="0"/>
          </a:p>
        </p:txBody>
      </p:sp>
      <p:sp>
        <p:nvSpPr>
          <p:cNvPr id="5" name="4 Metin kutusu"/>
          <p:cNvSpPr txBox="1"/>
          <p:nvPr/>
        </p:nvSpPr>
        <p:spPr>
          <a:xfrm>
            <a:off x="6286512" y="571480"/>
            <a:ext cx="264320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smtClean="0"/>
              <a:t>SAY</a:t>
            </a:r>
            <a:endParaRPr lang="tr-TR" b="1" dirty="0"/>
          </a:p>
        </p:txBody>
      </p:sp>
      <p:sp>
        <p:nvSpPr>
          <p:cNvPr id="8" name="7 Metin kutusu"/>
          <p:cNvSpPr txBox="1"/>
          <p:nvPr/>
        </p:nvSpPr>
        <p:spPr>
          <a:xfrm>
            <a:off x="285720" y="1220146"/>
            <a:ext cx="58579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b="1" dirty="0" smtClean="0"/>
              <a:t>PROGRAMIN AMACI:</a:t>
            </a:r>
            <a:endParaRPr lang="tr-TR" sz="1600" b="1" dirty="0"/>
          </a:p>
        </p:txBody>
      </p:sp>
      <p:sp>
        <p:nvSpPr>
          <p:cNvPr id="9" name="8 Metin kutusu"/>
          <p:cNvSpPr txBox="1"/>
          <p:nvPr/>
        </p:nvSpPr>
        <p:spPr>
          <a:xfrm>
            <a:off x="285720" y="1718723"/>
            <a:ext cx="5857916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Ağız boşluğunun ve diş sağlığının korunması, diş ve diş etleri hastalıklarının tedavisi, diş ve çene ameliyatları ile takma diş yapımı konularında çalışacak diş hekimlerini yetiştirir ve bu alanda araştırma yapar. </a:t>
            </a:r>
            <a:endParaRPr lang="tr-TR" b="1" dirty="0" smtClean="0"/>
          </a:p>
        </p:txBody>
      </p:sp>
      <p:sp>
        <p:nvSpPr>
          <p:cNvPr id="10" name="9 Metin kutusu"/>
          <p:cNvSpPr txBox="1"/>
          <p:nvPr/>
        </p:nvSpPr>
        <p:spPr>
          <a:xfrm>
            <a:off x="285720" y="2928934"/>
            <a:ext cx="58579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b="1" dirty="0" smtClean="0"/>
              <a:t>BU MESLEĞİ SEÇECEKLERDE BULUNMASI GEREKEN NİTELİKLER:</a:t>
            </a:r>
            <a:endParaRPr lang="tr-TR" sz="1600" b="1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285720" y="3360667"/>
            <a:ext cx="5929354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 Üstün bir akademik yeteneğin yanı sıra fen derslerinde başarılı olmak gerekir. Diş hekimliği eğitiminin uygulamalı kısmı, el ve parmak becerisi, uzay ilişkileri yeteneği ve estetik görüş gerektirmektedir.</a:t>
            </a:r>
            <a:endParaRPr lang="tr-TR" b="1" dirty="0"/>
          </a:p>
          <a:p>
            <a:endParaRPr lang="tr-TR" b="1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285720" y="4947834"/>
            <a:ext cx="8643998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b="1" dirty="0" smtClean="0"/>
              <a:t>MEZUNLARIN KAZANDIKLARI UNVAN VE YAPTIKLARI İŞLER :</a:t>
            </a:r>
            <a:endParaRPr lang="tr-TR" sz="1600" b="1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285720" y="5380672"/>
            <a:ext cx="8643998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600" dirty="0" smtClean="0"/>
              <a:t>Diş hekimleri, serbest çalışabilecekleri gibi bir devlet kuruluşunda da görev alabilirler. </a:t>
            </a:r>
          </a:p>
          <a:p>
            <a:r>
              <a:rPr lang="tr-TR" sz="1600" dirty="0" smtClean="0"/>
              <a:t>Muayenehane açacak bir diş hekiminin önce Türk Tabipler Odasına başvurması, Sağlık </a:t>
            </a:r>
          </a:p>
          <a:p>
            <a:r>
              <a:rPr lang="tr-TR" sz="1600" dirty="0" smtClean="0"/>
              <a:t>Bakanlığından muayenehane açma izni alması ve durumu Maliye ve Gümrük Bakanlığına </a:t>
            </a:r>
          </a:p>
          <a:p>
            <a:r>
              <a:rPr lang="tr-TR" sz="1600" dirty="0" smtClean="0"/>
              <a:t>bildirmesi gerekir.</a:t>
            </a:r>
            <a:endParaRPr lang="tr-TR" sz="1600" b="1" dirty="0"/>
          </a:p>
          <a:p>
            <a:endParaRPr lang="tr-TR" sz="1600" b="1" dirty="0"/>
          </a:p>
        </p:txBody>
      </p:sp>
      <p:pic>
        <p:nvPicPr>
          <p:cNvPr id="48130" name="Picture 2" descr="http://www.ozgunresimler.com/data/media/912/dis-tedavisinde-hipnoz-tar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285860"/>
            <a:ext cx="2786082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1413</TotalTime>
  <Words>700</Words>
  <Application>Microsoft Office PowerPoint</Application>
  <PresentationFormat>Ekran Gösterisi (4:3)</PresentationFormat>
  <Paragraphs>74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Gezinti</vt:lpstr>
      <vt:lpstr>MESLEKLERİ TANIYALIM DÖRT YILLIK LİSANS PROGRAMLARI ‘D’  </vt:lpstr>
      <vt:lpstr>DENİZ İŞLETMELİCİLİĞİ VE YÖNETİMİ  </vt:lpstr>
      <vt:lpstr>DENİZ ULAŞTIRMA İŞLETME MÜHENDİSLİĞİ </vt:lpstr>
      <vt:lpstr>DERİ MÜHENDİSLİĞİ </vt:lpstr>
      <vt:lpstr>Dİjİtal oyun tasarImI</vt:lpstr>
      <vt:lpstr>Dİl ve konuşma terapİstİ</vt:lpstr>
      <vt:lpstr>DİL BİLİM</vt:lpstr>
      <vt:lpstr>DİŞ HEKİMLİĞİ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ozcan</dc:creator>
  <cp:lastModifiedBy>Ram1</cp:lastModifiedBy>
  <cp:revision>290</cp:revision>
  <dcterms:created xsi:type="dcterms:W3CDTF">2010-01-23T17:05:54Z</dcterms:created>
  <dcterms:modified xsi:type="dcterms:W3CDTF">2021-02-15T07:23:21Z</dcterms:modified>
</cp:coreProperties>
</file>