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437" r:id="rId2"/>
    <p:sldId id="307" r:id="rId3"/>
    <p:sldId id="308" r:id="rId4"/>
    <p:sldId id="309" r:id="rId5"/>
    <p:sldId id="310" r:id="rId6"/>
    <p:sldId id="311" r:id="rId7"/>
    <p:sldId id="31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60"/>
  </p:normalViewPr>
  <p:slideViewPr>
    <p:cSldViewPr>
      <p:cViewPr varScale="1">
        <p:scale>
          <a:sx n="110" d="100"/>
          <a:sy n="110" d="100"/>
        </p:scale>
        <p:origin x="-160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B73C67-F5C0-4801-874E-ADA8E74AC295}" type="datetimeFigureOut">
              <a:rPr lang="tr-TR" smtClean="0"/>
              <a:pPr/>
              <a:t>15.2.2021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73E868-D0BE-41CB-A73A-684E91CA8CD9}" type="slidenum">
              <a:rPr lang="tr-TR" smtClean="0"/>
              <a:pPr/>
              <a:t>‹#›</a:t>
            </a:fld>
            <a:endParaRPr lang="tr-TR"/>
          </a:p>
        </p:txBody>
      </p:sp>
    </p:spTree>
    <p:extLst>
      <p:ext uri="{BB962C8B-B14F-4D97-AF65-F5344CB8AC3E}">
        <p14:creationId xmlns:p14="http://schemas.microsoft.com/office/powerpoint/2010/main" val="28585209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1C085-8A29-4D5E-9EF0-42286CFEDEB5}" type="datetimeFigureOut">
              <a:rPr lang="tr-TR" smtClean="0"/>
              <a:pPr/>
              <a:t>15.2.2021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447543-D7A8-40F8-968B-DB7262698B9A}" type="slidenum">
              <a:rPr lang="tr-TR" smtClean="0"/>
              <a:pPr/>
              <a:t>‹#›</a:t>
            </a:fld>
            <a:endParaRPr lang="tr-TR"/>
          </a:p>
        </p:txBody>
      </p:sp>
    </p:spTree>
    <p:extLst>
      <p:ext uri="{BB962C8B-B14F-4D97-AF65-F5344CB8AC3E}">
        <p14:creationId xmlns:p14="http://schemas.microsoft.com/office/powerpoint/2010/main" val="146957023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86447543-D7A8-40F8-968B-DB7262698B9A}" type="slidenum">
              <a:rPr lang="tr-TR" smtClean="0"/>
              <a:pPr/>
              <a:t>1</a:t>
            </a:fld>
            <a:endParaRPr lang="tr-TR"/>
          </a:p>
        </p:txBody>
      </p:sp>
      <p:sp>
        <p:nvSpPr>
          <p:cNvPr id="5" name="4 Altbilgi Yer Tutucusu"/>
          <p:cNvSpPr>
            <a:spLocks noGrp="1"/>
          </p:cNvSpPr>
          <p:nvPr>
            <p:ph type="ftr" sz="quarter" idx="11"/>
          </p:nvPr>
        </p:nvSpPr>
        <p:spPr/>
        <p:txBody>
          <a:bodyPr/>
          <a:lstStyle/>
          <a:p>
            <a:r>
              <a:rPr lang="tr-TR" smtClean="0"/>
              <a:t>www.altindagram.gov.tr</a:t>
            </a:r>
            <a:endParaRPr lang="tr-TR"/>
          </a:p>
        </p:txBody>
      </p:sp>
    </p:spTree>
    <p:extLst>
      <p:ext uri="{BB962C8B-B14F-4D97-AF65-F5344CB8AC3E}">
        <p14:creationId xmlns:p14="http://schemas.microsoft.com/office/powerpoint/2010/main" val="2997334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2B56FED4-8592-446E-BC6D-BAAB2FCEB350}"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6B2B79C-FB89-4B2A-9E95-B24EE931BA09}" type="datetimeFigureOut">
              <a:rPr lang="tr-TR" smtClean="0"/>
              <a:pPr/>
              <a:t>15.2.2021</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B56FED4-8592-446E-BC6D-BAAB2FCEB350}"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720" y="1214422"/>
            <a:ext cx="8458200" cy="1222375"/>
          </a:xfrm>
        </p:spPr>
        <p:txBody>
          <a:bodyPr>
            <a:noAutofit/>
          </a:bodyPr>
          <a:lstStyle/>
          <a:p>
            <a:pPr algn="ctr"/>
            <a:r>
              <a:rPr lang="tr-TR" sz="4400" dirty="0" smtClean="0"/>
              <a:t>MESLEKLERİ TANIYALIM</a:t>
            </a:r>
            <a:br>
              <a:rPr lang="tr-TR" sz="4400" dirty="0" smtClean="0"/>
            </a:br>
            <a:r>
              <a:rPr lang="tr-TR" sz="4400" dirty="0" smtClean="0"/>
              <a:t>DÖRT YILLIK LİSANS PROGRAMLARI</a:t>
            </a:r>
            <a:br>
              <a:rPr lang="tr-TR" sz="4400" dirty="0" smtClean="0"/>
            </a:br>
            <a:r>
              <a:rPr lang="tr-TR" sz="7200" dirty="0" smtClean="0">
                <a:solidFill>
                  <a:srgbClr val="C00000"/>
                </a:solidFill>
              </a:rPr>
              <a:t>‘f’ </a:t>
            </a:r>
            <a:r>
              <a:rPr lang="tr-TR" sz="4400" dirty="0" smtClean="0"/>
              <a:t/>
            </a:r>
            <a:br>
              <a:rPr lang="tr-TR" sz="4400" dirty="0" smtClean="0"/>
            </a:br>
            <a:endParaRPr lang="tr-TR" sz="4400" dirty="0"/>
          </a:p>
        </p:txBody>
      </p:sp>
      <p:sp>
        <p:nvSpPr>
          <p:cNvPr id="3" name="2 Alt Başlık"/>
          <p:cNvSpPr>
            <a:spLocks noGrp="1"/>
          </p:cNvSpPr>
          <p:nvPr>
            <p:ph type="subTitle" idx="1"/>
          </p:nvPr>
        </p:nvSpPr>
        <p:spPr>
          <a:xfrm>
            <a:off x="395536" y="4581128"/>
            <a:ext cx="8458200" cy="942972"/>
          </a:xfrm>
        </p:spPr>
        <p:txBody>
          <a:bodyPr>
            <a:normAutofit/>
          </a:bodyPr>
          <a:lstStyle/>
          <a:p>
            <a:pPr lvl="0" algn="ctr">
              <a:buClr>
                <a:srgbClr val="F0A22E"/>
              </a:buClr>
            </a:pPr>
            <a:r>
              <a:rPr lang="tr-TR" sz="2800">
                <a:solidFill>
                  <a:srgbClr val="4E3B30">
                    <a:shade val="75000"/>
                  </a:srgbClr>
                </a:solidFill>
                <a:latin typeface="Aharoni" pitchFamily="2" charset="-79"/>
                <a:cs typeface="Aharoni" pitchFamily="2" charset="-79"/>
              </a:rPr>
              <a:t>Çubuk Rehberlik ve Araştırma Merkezi </a:t>
            </a:r>
            <a:endParaRPr lang="tr-TR" sz="2800" dirty="0">
              <a:solidFill>
                <a:srgbClr val="4E3B30">
                  <a:shade val="75000"/>
                </a:srgbClr>
              </a:solidFill>
              <a:latin typeface="Aharoni" pitchFamily="2" charset="-79"/>
              <a:cs typeface="Aharoni" pitchFamily="2" charset="-79"/>
            </a:endParaRPr>
          </a:p>
        </p:txBody>
      </p:sp>
    </p:spTree>
    <p:extLst>
      <p:ext uri="{BB962C8B-B14F-4D97-AF65-F5344CB8AC3E}">
        <p14:creationId xmlns:p14="http://schemas.microsoft.com/office/powerpoint/2010/main" val="306364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FELSEFE-ÖĞRETMENLİĞİ</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23110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dirty="0" smtClean="0"/>
              <a:t>Maddenin, bilginin kapsamı ve kaynağı, insanın dünyadaki yeri ve rolü, iyi, doğru ve güzelin ne olduğu gibi problem alanlarında düşünce üretebilecek </a:t>
            </a:r>
            <a:r>
              <a:rPr lang="tr-TR" sz="2000" dirty="0" smtClean="0"/>
              <a:t>elemanları yetiştirmek </a:t>
            </a:r>
            <a:r>
              <a:rPr lang="tr-TR" dirty="0" smtClean="0"/>
              <a:t>ve bu alanda inceleme, araştırma yapmaktır. </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857916"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Normalin üzerinde bir akademik yeteneğe sahip, temel bilimler ve sosyal bilimler alanında başarılı olmak, soyut konularla uğraşmaktan hoşlanmak ve </a:t>
            </a:r>
          </a:p>
          <a:p>
            <a:r>
              <a:rPr lang="tr-TR" dirty="0" smtClean="0"/>
              <a:t>Her şeyden önce entelektüel gelişmeyi amaçlamak gerekir.</a:t>
            </a:r>
            <a:endParaRPr lang="tr-TR" b="1"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138773"/>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700" dirty="0" smtClean="0"/>
              <a:t>Felsefe bölümü mezunları, başta Milli Eğitim Bakanlığı, Kültür Bakanlığı, olmak üzere </a:t>
            </a:r>
          </a:p>
          <a:p>
            <a:r>
              <a:rPr lang="tr-TR" sz="1700" dirty="0" smtClean="0"/>
              <a:t>bakanlıkların eğitim ve kültür ile ilgili birimlerinde, TRT'de üniversitelerde, kamu kuruluşları ile özel kuruluşların eğitim, kültür, insan ilişkileri, planlama ve değerlendirmeyle ilgili birimlerinde değişik kadro unvanları ile çalışma imkânı bulmaktadırlar. </a:t>
            </a:r>
            <a:endParaRPr lang="tr-TR" b="1" dirty="0"/>
          </a:p>
        </p:txBody>
      </p:sp>
      <p:pic>
        <p:nvPicPr>
          <p:cNvPr id="2050" name="Picture 2" descr="http://web.educastur.princast.es/ies/moreda/depart/filosofia/images/Platon-Aristoteles.jpg"/>
          <p:cNvPicPr>
            <a:picLocks noGrp="1" noChangeAspect="1" noChangeArrowheads="1"/>
          </p:cNvPicPr>
          <p:nvPr>
            <p:ph idx="1"/>
          </p:nvPr>
        </p:nvPicPr>
        <p:blipFill>
          <a:blip r:embed="rId2" cstate="print"/>
          <a:srcRect/>
          <a:stretch>
            <a:fillRect/>
          </a:stretch>
        </p:blipFill>
        <p:spPr bwMode="auto">
          <a:xfrm>
            <a:off x="6215074" y="1214422"/>
            <a:ext cx="2714644" cy="357189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FEN BİLGİSİ ÖĞRETMENLİĞİ </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2000" dirty="0" smtClean="0"/>
              <a:t>Ortaöğretim kurumlarının gereksinim duyduğu fen bilgisi öğretmenlerini yetiştirmek amacıyla fen bilimleri konularında eğitim ve araştırma yapar.</a:t>
            </a:r>
            <a:endParaRPr lang="tr-TR" sz="2000" dirty="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857916"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Öğretmen olmak isteyen bir kimseden sözel ifade gücüne sahip, insanlara bir şeyler öğretmekten hoşlanan sabırlı bir kişi olması beklenir.</a:t>
            </a:r>
            <a:endParaRPr lang="tr-TR" b="1"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Resmi ve özel ortaöğretim kurumlarında öğretmenlik yapabilirler.</a:t>
            </a:r>
          </a:p>
          <a:p>
            <a:r>
              <a:rPr lang="tr-TR" dirty="0" smtClean="0"/>
              <a:t>Sınıflarda;eğitim,öğretim malzemesi kullanarak, fizik, kimya,biyoloji öğretmenleri, idareci ve öğrencilerle çalışırlar.</a:t>
            </a:r>
            <a:endParaRPr lang="tr-TR" b="1" dirty="0"/>
          </a:p>
          <a:p>
            <a:endParaRPr lang="tr-TR" b="1" dirty="0"/>
          </a:p>
        </p:txBody>
      </p:sp>
      <p:pic>
        <p:nvPicPr>
          <p:cNvPr id="1026" name="Picture 2" descr="http://www.abbasguclu.com.tr/a/b/f/4d9c4823-c70e-41ac-a0e1-27fd631b054b_fen_big.jpg"/>
          <p:cNvPicPr>
            <a:picLocks noGrp="1" noChangeAspect="1" noChangeArrowheads="1"/>
          </p:cNvPicPr>
          <p:nvPr>
            <p:ph idx="1"/>
          </p:nvPr>
        </p:nvPicPr>
        <p:blipFill>
          <a:blip r:embed="rId2" cstate="print"/>
          <a:srcRect/>
          <a:stretch>
            <a:fillRect/>
          </a:stretch>
        </p:blipFill>
        <p:spPr bwMode="auto">
          <a:xfrm>
            <a:off x="6215074" y="1214422"/>
            <a:ext cx="2786082" cy="36433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FİZİK - ÖĞRETMENLİĞİ </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Fizik, madde ve enerjinin yapısını ve karşılıklı etkileşimini araştırır, evrendeki fiziksel olayların bağlı olduğu yasaları bulmaya çalışır. Fizik programında öncelikle bu araştırma ve incelemeleri yapabilecek nitelikte eleman yetiştirmeye yönelik eğitim yapılır. </a:t>
            </a:r>
            <a:endParaRPr lang="tr-TR" sz="1600"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857916"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Fizik öğrenimi yapmak isteyen bir kimse fizik, matematik, kimya gibi temel bilimler alanında </a:t>
            </a:r>
          </a:p>
          <a:p>
            <a:r>
              <a:rPr lang="tr-TR" dirty="0" smtClean="0"/>
              <a:t>iyi yetişmiş olmalı ve bu alanlara içten bir ilgi duymalıdır.</a:t>
            </a:r>
            <a:endParaRPr lang="tr-TR" b="1"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35421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Ülkemizde endüstri henüz fizik alanındaki temel araştırmaları destekleyecek kadar </a:t>
            </a:r>
          </a:p>
          <a:p>
            <a:r>
              <a:rPr lang="tr-TR" sz="1600" dirty="0" smtClean="0"/>
              <a:t>gelişmediğinden fizikçilerin özel sektörde çalışmaları söz konusu değildir. Lisans düzeyinde eğitim gören ve “Tezsiz Yüksek Lisans " alanlar liselerde ve özel dershanelerde öğretmen olabilir ya da özel bir kurs gördükten sonra bilgisayar programcısı olarak çalışabilirler. </a:t>
            </a:r>
            <a:endParaRPr lang="tr-TR" b="1" dirty="0"/>
          </a:p>
          <a:p>
            <a:endParaRPr lang="tr-TR" b="1" dirty="0"/>
          </a:p>
        </p:txBody>
      </p:sp>
      <p:pic>
        <p:nvPicPr>
          <p:cNvPr id="73730" name="Picture 2" descr="http://img2.blogcu.com/images/f/i/z/fizikdelisi/karikatur_bacadan_1_.jpg"/>
          <p:cNvPicPr>
            <a:picLocks noGrp="1" noChangeAspect="1" noChangeArrowheads="1"/>
          </p:cNvPicPr>
          <p:nvPr>
            <p:ph idx="1"/>
          </p:nvPr>
        </p:nvPicPr>
        <p:blipFill>
          <a:blip r:embed="rId2" cstate="print"/>
          <a:srcRect/>
          <a:stretch>
            <a:fillRect/>
          </a:stretch>
        </p:blipFill>
        <p:spPr bwMode="auto">
          <a:xfrm>
            <a:off x="6215074" y="1214422"/>
            <a:ext cx="2786082" cy="364333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FİZİK MÜHENDİSLİĞİ </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dirty="0" smtClean="0"/>
              <a:t>Doğadaki maddelerin yapısını ve aralarındaki etkileşimi inceleyen fizik bilimi bulgularının uygulama alanına dönüştürülmesi ile ilgili konularda eğitim ve </a:t>
            </a:r>
          </a:p>
          <a:p>
            <a:r>
              <a:rPr lang="tr-TR" dirty="0" smtClean="0"/>
              <a:t>araştırma yapar. </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857916"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Maddenin yapısı, davranışı ve özelliklerine ilişkin konulara karşı ilgisi ve yaratıcı gücü olmalıdır. Ayrıca kişinin iyi bir </a:t>
            </a:r>
          </a:p>
          <a:p>
            <a:r>
              <a:rPr lang="tr-TR" dirty="0" smtClean="0"/>
              <a:t>gözlemci, deneyci ve kuramcı olması bu alandaki başarısını artırıcı etkenlerdir. </a:t>
            </a:r>
            <a:endParaRPr lang="tr-TR" b="1"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Modern teknoloji kullanan kamu ve özel sektör </a:t>
            </a:r>
          </a:p>
          <a:p>
            <a:r>
              <a:rPr lang="tr-TR" dirty="0" smtClean="0"/>
              <a:t>kurumlarında çalışmaktadırlar. Bilgisayar ve elektronik malzeme üretiminde kalite kontrol birimlerinde, radyasyon güvenliği ve sağlık fizikçisi olarak hastanelerde enerji santrallerinde çalışabilirler. </a:t>
            </a:r>
            <a:endParaRPr lang="tr-TR" b="1" dirty="0"/>
          </a:p>
        </p:txBody>
      </p:sp>
      <p:pic>
        <p:nvPicPr>
          <p:cNvPr id="72706" name="Picture 2" descr="http://i.treehugger.com/images/2007/10/24/nanotechnology-kd-001.jpg"/>
          <p:cNvPicPr>
            <a:picLocks noGrp="1" noChangeAspect="1" noChangeArrowheads="1"/>
          </p:cNvPicPr>
          <p:nvPr>
            <p:ph idx="1"/>
          </p:nvPr>
        </p:nvPicPr>
        <p:blipFill>
          <a:blip r:embed="rId2" cstate="print"/>
          <a:srcRect/>
          <a:stretch>
            <a:fillRect/>
          </a:stretch>
        </p:blipFill>
        <p:spPr bwMode="auto">
          <a:xfrm>
            <a:off x="6215074" y="1214422"/>
            <a:ext cx="2786082" cy="364333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FİZYOTERAPİ VE REHABİLİTASYON </a:t>
            </a:r>
            <a:endParaRPr lang="tr-TR" sz="28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Doğuştan veya sonradan herhangi bir nedenle sakatlanan ve hekim tarafından tanısı konup tedavisi belirlenen hastalara gerekli fizik tedavi ve rehabilitasyon programını planlayıp uygulayacak sağlık personelini yetiştirir ve bu alanda araştırma yapar. </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Fizik tedavi ve rehabilitasyon programına girebilmek için ortalamanın üzerinde genel </a:t>
            </a:r>
          </a:p>
          <a:p>
            <a:r>
              <a:rPr lang="tr-TR" dirty="0" smtClean="0"/>
              <a:t>akademik yeteneğin yanı sıra, fen derslerinde başarılı olmak gerekir. </a:t>
            </a:r>
            <a:endParaRPr lang="tr-TR" b="1"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Bir fizyoterapist, tıp ekibinin bir üyesi olarak hastanelerin fizik tedavi, ortopedi, nöroloji, yanık, kardiyoloji, pediatri, kadın-doğum kliniklerinde görev yapabilir. Ayrıca büyük kentlerde rehabilitasyon merkezi olan sağlık kuruluşlarında görev alabilir. </a:t>
            </a:r>
            <a:endParaRPr lang="tr-TR" b="1" dirty="0"/>
          </a:p>
        </p:txBody>
      </p:sp>
      <p:pic>
        <p:nvPicPr>
          <p:cNvPr id="8194" name="Picture 2" descr="http://www.fiziktedavici.com/haberresim/rehab11.jpg"/>
          <p:cNvPicPr>
            <a:picLocks noGrp="1" noChangeAspect="1" noChangeArrowheads="1"/>
          </p:cNvPicPr>
          <p:nvPr>
            <p:ph idx="1"/>
          </p:nvPr>
        </p:nvPicPr>
        <p:blipFill>
          <a:blip r:embed="rId2" cstate="print"/>
          <a:srcRect/>
          <a:stretch>
            <a:fillRect/>
          </a:stretch>
        </p:blipFill>
        <p:spPr bwMode="auto">
          <a:xfrm>
            <a:off x="6215074" y="1214422"/>
            <a:ext cx="2786082" cy="364333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fontScale="90000"/>
          </a:bodyPr>
          <a:lstStyle/>
          <a:p>
            <a:pPr algn="ctr"/>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FRANSIZ DİLİ VE EDEBİYATI-ÖĞRETMENLİĞİ </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DİL</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98488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2000" dirty="0" smtClean="0"/>
              <a:t>Fransız dili, edebiyatı, tarihi , Fransız yazarları ve edebi akımlarına yönelik eğitim ve araştırma yapar. </a:t>
            </a:r>
          </a:p>
          <a:p>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Sözel yeteneği gelişmiş ve yabancı dil ilgisi olması gerekir.</a:t>
            </a:r>
            <a:endParaRPr lang="tr-TR" b="1" dirty="0" smtClean="0"/>
          </a:p>
          <a:p>
            <a:endParaRPr lang="tr-TR" b="1"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TRT, basın yayın organları, elçilikler turizm acenteleri ve şirketlerde çalışabilirler. Öğretmenlik programından mezun ve tezsiz yüksek lisans yapanlar  öğretmenlik yapabilirler. </a:t>
            </a:r>
            <a:endParaRPr lang="tr-TR" b="1" dirty="0"/>
          </a:p>
          <a:p>
            <a:endParaRPr lang="tr-TR" b="1" dirty="0"/>
          </a:p>
        </p:txBody>
      </p:sp>
      <p:pic>
        <p:nvPicPr>
          <p:cNvPr id="7170" name="Picture 2" descr="eyfel1od6.jpg"/>
          <p:cNvPicPr>
            <a:picLocks noGrp="1" noChangeAspect="1" noChangeArrowheads="1"/>
          </p:cNvPicPr>
          <p:nvPr>
            <p:ph idx="1"/>
          </p:nvPr>
        </p:nvPicPr>
        <p:blipFill>
          <a:blip r:embed="rId2" cstate="print"/>
          <a:srcRect/>
          <a:stretch>
            <a:fillRect/>
          </a:stretch>
        </p:blipFill>
        <p:spPr bwMode="auto">
          <a:xfrm>
            <a:off x="6307138" y="1201737"/>
            <a:ext cx="2590800" cy="34544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1414</TotalTime>
  <Words>652</Words>
  <Application>Microsoft Office PowerPoint</Application>
  <PresentationFormat>Ekran Gösterisi (4:3)</PresentationFormat>
  <Paragraphs>67</Paragraphs>
  <Slides>7</Slides>
  <Notes>1</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Gezinti</vt:lpstr>
      <vt:lpstr>MESLEKLERİ TANIYALIM DÖRT YILLIK LİSANS PROGRAMLARI ‘f’  </vt:lpstr>
      <vt:lpstr>FELSEFE-ÖĞRETMENLİĞİ</vt:lpstr>
      <vt:lpstr>FEN BİLGİSİ ÖĞRETMENLİĞİ </vt:lpstr>
      <vt:lpstr>FİZİK - ÖĞRETMENLİĞİ </vt:lpstr>
      <vt:lpstr>FİZİK MÜHENDİSLİĞİ </vt:lpstr>
      <vt:lpstr>FİZYOTERAPİ VE REHABİLİTASYON </vt:lpstr>
      <vt:lpstr>FRANSIZ DİLİ VE EDEBİYATI-ÖĞRETMENLİĞİ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ozcan</dc:creator>
  <cp:lastModifiedBy>Ram1</cp:lastModifiedBy>
  <cp:revision>288</cp:revision>
  <dcterms:created xsi:type="dcterms:W3CDTF">2010-01-23T17:05:54Z</dcterms:created>
  <dcterms:modified xsi:type="dcterms:W3CDTF">2021-02-15T07:23:53Z</dcterms:modified>
</cp:coreProperties>
</file>