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437" r:id="rId2"/>
    <p:sldId id="313" r:id="rId3"/>
    <p:sldId id="438" r:id="rId4"/>
    <p:sldId id="314" r:id="rId5"/>
    <p:sldId id="439" r:id="rId6"/>
    <p:sldId id="440" r:id="rId7"/>
    <p:sldId id="315" r:id="rId8"/>
    <p:sldId id="316" r:id="rId9"/>
    <p:sldId id="322" r:id="rId10"/>
    <p:sldId id="441" r:id="rId11"/>
    <p:sldId id="321" r:id="rId12"/>
    <p:sldId id="320" r:id="rId13"/>
    <p:sldId id="318" r:id="rId14"/>
    <p:sldId id="319" r:id="rId15"/>
    <p:sldId id="442"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B73C67-F5C0-4801-874E-ADA8E74AC295}" type="datetimeFigureOut">
              <a:rPr lang="tr-TR" smtClean="0"/>
              <a:pPr/>
              <a:t>15.2.2021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3E868-D0BE-41CB-A73A-684E91CA8CD9}" type="slidenum">
              <a:rPr lang="tr-TR" smtClean="0"/>
              <a:pPr/>
              <a:t>‹#›</a:t>
            </a:fld>
            <a:endParaRPr lang="tr-TR"/>
          </a:p>
        </p:txBody>
      </p:sp>
    </p:spTree>
    <p:extLst>
      <p:ext uri="{BB962C8B-B14F-4D97-AF65-F5344CB8AC3E}">
        <p14:creationId xmlns:p14="http://schemas.microsoft.com/office/powerpoint/2010/main" val="285852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1C085-8A29-4D5E-9EF0-42286CFEDEB5}" type="datetimeFigureOut">
              <a:rPr lang="tr-TR" smtClean="0"/>
              <a:pPr/>
              <a:t>15.2.2021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www.altindagram.gov.tr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47543-D7A8-40F8-968B-DB7262698B9A}" type="slidenum">
              <a:rPr lang="tr-TR" smtClean="0"/>
              <a:pPr/>
              <a:t>‹#›</a:t>
            </a:fld>
            <a:endParaRPr lang="tr-TR"/>
          </a:p>
        </p:txBody>
      </p:sp>
    </p:spTree>
    <p:extLst>
      <p:ext uri="{BB962C8B-B14F-4D97-AF65-F5344CB8AC3E}">
        <p14:creationId xmlns:p14="http://schemas.microsoft.com/office/powerpoint/2010/main" val="14695702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6447543-D7A8-40F8-968B-DB7262698B9A}" type="slidenum">
              <a:rPr lang="tr-TR" smtClean="0"/>
              <a:pPr/>
              <a:t>1</a:t>
            </a:fld>
            <a:endParaRPr lang="tr-TR"/>
          </a:p>
        </p:txBody>
      </p:sp>
      <p:sp>
        <p:nvSpPr>
          <p:cNvPr id="5" name="4 Altbilgi Yer Tutucusu"/>
          <p:cNvSpPr>
            <a:spLocks noGrp="1"/>
          </p:cNvSpPr>
          <p:nvPr>
            <p:ph type="ftr" sz="quarter" idx="11"/>
          </p:nvPr>
        </p:nvSpPr>
        <p:spPr/>
        <p:txBody>
          <a:bodyPr/>
          <a:lstStyle/>
          <a:p>
            <a:r>
              <a:rPr lang="tr-TR" smtClean="0"/>
              <a:t>www.altindagram.gov.tr</a:t>
            </a:r>
            <a:endParaRPr lang="tr-TR"/>
          </a:p>
        </p:txBody>
      </p:sp>
    </p:spTree>
    <p:extLst>
      <p:ext uri="{BB962C8B-B14F-4D97-AF65-F5344CB8AC3E}">
        <p14:creationId xmlns:p14="http://schemas.microsoft.com/office/powerpoint/2010/main" val="129615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2B56FED4-8592-446E-BC6D-BAAB2FCEB3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2B56FED4-8592-446E-BC6D-BAAB2FCEB350}"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6B2B79C-FB89-4B2A-9E95-B24EE931BA09}" type="datetimeFigureOut">
              <a:rPr lang="tr-TR" smtClean="0"/>
              <a:pPr/>
              <a:t>15.2.2021</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2B56FED4-8592-446E-BC6D-BAAB2FCEB350}"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B2B79C-FB89-4B2A-9E95-B24EE931BA09}" type="datetimeFigureOut">
              <a:rPr lang="tr-TR" smtClean="0"/>
              <a:pPr/>
              <a:t>15.2.2021</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56FED4-8592-446E-BC6D-BAAB2FCEB350}"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1214422"/>
            <a:ext cx="8458200" cy="1222375"/>
          </a:xfrm>
        </p:spPr>
        <p:txBody>
          <a:bodyPr>
            <a:noAutofit/>
          </a:bodyPr>
          <a:lstStyle/>
          <a:p>
            <a:pPr algn="ctr"/>
            <a:r>
              <a:rPr lang="tr-TR" sz="4400" dirty="0" smtClean="0"/>
              <a:t>MESLEKLERİ TANIYALIM</a:t>
            </a:r>
            <a:br>
              <a:rPr lang="tr-TR" sz="4400" dirty="0" smtClean="0"/>
            </a:br>
            <a:r>
              <a:rPr lang="tr-TR" sz="4400" dirty="0" smtClean="0"/>
              <a:t>DÖRT YILLIK LİSANS PROGRAMLARI</a:t>
            </a:r>
            <a:br>
              <a:rPr lang="tr-TR" sz="4400" dirty="0" smtClean="0"/>
            </a:br>
            <a:r>
              <a:rPr lang="tr-TR" sz="7200" dirty="0" smtClean="0">
                <a:solidFill>
                  <a:srgbClr val="C00000"/>
                </a:solidFill>
              </a:rPr>
              <a:t>‘G’ </a:t>
            </a:r>
            <a:r>
              <a:rPr lang="tr-TR" sz="4400" dirty="0" smtClean="0"/>
              <a:t/>
            </a:r>
            <a:br>
              <a:rPr lang="tr-TR" sz="4400" dirty="0" smtClean="0"/>
            </a:br>
            <a:endParaRPr lang="tr-TR" sz="4400" dirty="0"/>
          </a:p>
        </p:txBody>
      </p:sp>
      <p:sp>
        <p:nvSpPr>
          <p:cNvPr id="3" name="2 Alt Başlık"/>
          <p:cNvSpPr>
            <a:spLocks noGrp="1"/>
          </p:cNvSpPr>
          <p:nvPr>
            <p:ph type="subTitle" idx="1"/>
          </p:nvPr>
        </p:nvSpPr>
        <p:spPr>
          <a:xfrm>
            <a:off x="395536" y="4581128"/>
            <a:ext cx="8458200" cy="942972"/>
          </a:xfrm>
        </p:spPr>
        <p:txBody>
          <a:bodyPr>
            <a:normAutofit/>
          </a:bodyPr>
          <a:lstStyle/>
          <a:p>
            <a:pPr lvl="0" algn="ctr">
              <a:buClr>
                <a:srgbClr val="F0A22E"/>
              </a:buClr>
            </a:pPr>
            <a:r>
              <a:rPr lang="tr-TR" sz="2800">
                <a:solidFill>
                  <a:srgbClr val="4E3B30">
                    <a:shade val="75000"/>
                  </a:srgbClr>
                </a:solidFill>
                <a:latin typeface="Aharoni" pitchFamily="2" charset="-79"/>
                <a:cs typeface="Aharoni" pitchFamily="2" charset="-79"/>
              </a:rPr>
              <a:t>Çubuk Rehberlik ve Araştırma Merkezi </a:t>
            </a:r>
            <a:endParaRPr lang="tr-TR" sz="2800" dirty="0">
              <a:solidFill>
                <a:srgbClr val="4E3B30">
                  <a:shade val="75000"/>
                </a:srgbClr>
              </a:solidFill>
              <a:latin typeface="Aharoni" pitchFamily="2" charset="-79"/>
              <a:cs typeface="Aharoni" pitchFamily="2" charset="-79"/>
            </a:endParaRPr>
          </a:p>
        </p:txBody>
      </p:sp>
    </p:spTree>
    <p:extLst>
      <p:ext uri="{BB962C8B-B14F-4D97-AF65-F5344CB8AC3E}">
        <p14:creationId xmlns:p14="http://schemas.microsoft.com/office/powerpoint/2010/main" val="30636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sz="32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Gİrİşİmcİlİk </a:t>
            </a:r>
            <a:endParaRPr lang="tr-TR" sz="3200"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a:t>A</a:t>
            </a:r>
            <a:r>
              <a:rPr lang="en-US" dirty="0" smtClean="0"/>
              <a:t>macı</a:t>
            </a:r>
            <a:r>
              <a:rPr lang="en-US" dirty="0"/>
              <a:t>, hayata geçirecekleri yenilikler, oluşturacakları yeni iş ve istihdam olanakları ile her anlamda kalkınmanın itici gücü olma görevini üstlenecek bağımsız, kurumsal (kurum içi) ve sosyal girişimciler yetiştirmektir.</a:t>
            </a:r>
            <a:endParaRPr lang="tr-TR" b="1" dirty="0" smtClean="0"/>
          </a:p>
        </p:txBody>
      </p:sp>
      <p:sp>
        <p:nvSpPr>
          <p:cNvPr id="10" name="9 Metin kutusu"/>
          <p:cNvSpPr txBox="1"/>
          <p:nvPr/>
        </p:nvSpPr>
        <p:spPr>
          <a:xfrm>
            <a:off x="285720" y="3473888"/>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312214" y="4025994"/>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Sayısal ve sözel yetenekleri güçlü, ikna ilgisi, yaratcı, seyahat etmeyi seven kimseler olması gerekir.</a:t>
            </a:r>
            <a:endParaRPr lang="tr-TR" dirty="0"/>
          </a:p>
        </p:txBody>
      </p:sp>
      <p:sp>
        <p:nvSpPr>
          <p:cNvPr id="12" name="11 Metin kutusu"/>
          <p:cNvSpPr txBox="1"/>
          <p:nvPr/>
        </p:nvSpPr>
        <p:spPr>
          <a:xfrm>
            <a:off x="263498" y="4744330"/>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225269"/>
            <a:ext cx="864399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Kendisinin kurabileceği şirketlerde yanı sıra bütün özel sektörlerin; yönetim,koordinasyon,ithalat,ihracat,Ar&amp;Ge; </a:t>
            </a:r>
            <a:r>
              <a:rPr lang="en-US" dirty="0" smtClean="0"/>
              <a:t>departmanlarında</a:t>
            </a:r>
            <a:r>
              <a:rPr lang="tr-TR" dirty="0"/>
              <a:t> </a:t>
            </a:r>
            <a:r>
              <a:rPr lang="tr-TR" dirty="0" smtClean="0"/>
              <a:t>; d</a:t>
            </a:r>
            <a:r>
              <a:rPr lang="en-US" dirty="0" smtClean="0"/>
              <a:t>evlet </a:t>
            </a:r>
            <a:r>
              <a:rPr lang="en-US" dirty="0"/>
              <a:t>nezdinde Dışişleri Bakanlığında, Tika, Ulaştırma ve Haberleşme Bakanlıkları'nda, Devlet üst kademelerinin danışmanlıklarında, Özel Sektör Firma Danışmanlıklarında çalışabilirler.</a:t>
            </a:r>
            <a:endParaRPr lang="tr-TR" b="1" dirty="0"/>
          </a:p>
        </p:txBody>
      </p:sp>
      <p:pic>
        <p:nvPicPr>
          <p:cNvPr id="14" name="İçerik Yer Tutucusu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83660" y="1268760"/>
            <a:ext cx="2546058" cy="30243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GÖRME ENGELLİLER ÖĞRT.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8488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Görme engellilerin eğitiminde görev alacak öğretmenleri yetiştirmektir.</a:t>
            </a:r>
          </a:p>
          <a:p>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Bölümü seçmek isteyenlerin sabırlı,anlayışlı,çocukları seven, özverili ve yardımı ilke edinmiş olmaları gerekmektedir. </a:t>
            </a:r>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Mezunlar bu özür türü ile ilgili,Milli Eğitim ve özel eğitim kurumlarında ve hastanelerde uzman olarak görev alabilirler.</a:t>
            </a:r>
          </a:p>
          <a:p>
            <a:endParaRPr lang="tr-TR" b="1" dirty="0"/>
          </a:p>
          <a:p>
            <a:endParaRPr lang="tr-TR" b="1" dirty="0"/>
          </a:p>
        </p:txBody>
      </p:sp>
      <p:pic>
        <p:nvPicPr>
          <p:cNvPr id="75778" name="Picture 2" descr="http://www.cumhuriyet.com.tr/medya.php?mn=20584"/>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GÖRSEL İLETİŞİM TASARIMI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617558"/>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SÖZ</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Görsel İletişim Tasarımı programının amacı,televizyon ve sinema grafiklerinin, bilgisayar yazılımlarının ekran düzenlemelerini tasarlayacak sanatçıları yetiştirmek.</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Sinema, televizyon, bilgisayar gibi iletişim araçlarına ve güzel sanatlara ilgili, şekil ve uzay ilişkilerini görebilme, özgün şekil kompozisyonlarını zihinde canlandırabilme ve bunları çizimle ifade edebilme, renkleri ayırt edebilme yeteneklerine sahip, yaratıcı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Görsel İletişim Tasarımı bilgisayar yazılım şirketlerinde, reklam ajanslarında çeşitli televizyon kuruluşlarında ve film şirketlerinde görev almaktadırlar. Gelişen teknoloji ile yeni iletişim araçları ortaya çıktıkça görsel tasarımcılarına duyulan gereksinim de artmaktadır.</a:t>
            </a:r>
            <a:endParaRPr lang="tr-TR" b="1" dirty="0"/>
          </a:p>
        </p:txBody>
      </p:sp>
      <p:pic>
        <p:nvPicPr>
          <p:cNvPr id="76802" name="Picture 2" descr="http://2.bp.blogspot.com/_E-8BvXmuFRk/R1N3XjZy5ZI/AAAAAAAABUQ/b4jKaeLsxwg/s1600-R/takayuki-senzaki1.jpg"/>
          <p:cNvPicPr>
            <a:picLocks noGrp="1" noChangeAspect="1" noChangeArrowheads="1"/>
          </p:cNvPicPr>
          <p:nvPr>
            <p:ph idx="1"/>
          </p:nvPr>
        </p:nvPicPr>
        <p:blipFill>
          <a:blip r:embed="rId2" cstate="print"/>
          <a:srcRect/>
          <a:stretch>
            <a:fillRect/>
          </a:stretch>
        </p:blipFill>
        <p:spPr bwMode="auto">
          <a:xfrm>
            <a:off x="6307138" y="1214422"/>
            <a:ext cx="2590800" cy="3571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Gümrük İŞLETME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Gümrük işletme programının amacı, gümrük mevzuatı konularında çalışacak ara insan gücünü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Gümrük işletme programına girmek isteyen öğrencilerin istatistik, hukuk ve sosyal bilimler alanlarına ilgili ve bu konulara yetenekli olmaları beklenir.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Maliye ve Gümrük Bakanlığına bağlı gümrüklerde, özel sektöre ait ithalat ve ihracat bürolarında çalışabilirler veya serbest olarak gümrük komisyonculuğu yapabilirler.</a:t>
            </a:r>
            <a:endParaRPr lang="tr-TR" b="1" dirty="0"/>
          </a:p>
          <a:p>
            <a:endParaRPr lang="tr-TR" b="1" dirty="0"/>
          </a:p>
        </p:txBody>
      </p:sp>
      <p:pic>
        <p:nvPicPr>
          <p:cNvPr id="1026" name="Picture 2" descr="http://www.nsieml.k12.tr/newsgfx/ulasresim2791.jpg"/>
          <p:cNvPicPr>
            <a:picLocks noGrp="1" noChangeAspect="1" noChangeArrowheads="1"/>
          </p:cNvPicPr>
          <p:nvPr>
            <p:ph idx="1"/>
          </p:nvPr>
        </p:nvPicPr>
        <p:blipFill>
          <a:blip r:embed="rId2" cstate="print"/>
          <a:srcRect/>
          <a:stretch>
            <a:fillRect/>
          </a:stretch>
        </p:blipFill>
        <p:spPr bwMode="auto">
          <a:xfrm>
            <a:off x="6307138" y="1204292"/>
            <a:ext cx="2590800" cy="34492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GÜVERTE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2000" dirty="0" smtClean="0"/>
              <a:t>Güverte programının amacı, Uzakyol giden gemilerin yönetimi ile ilgili görevleri yapacak elemanları yetiştirmektir.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0038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700" dirty="0" smtClean="0"/>
              <a:t>Hem fizik, matematik gibi fen derslerine, hem de ekonomi ve hukuk gibi sosyal bilim derslerine ilgi duymaları ve bu konularda başarılı olmaları gerekir. Ayrıca, bu alanda yetişmek isteyenlerin uzun süre evlerinden ayrı kalarak, denizlerde görev yapabilecek düzeyde fiziksel ve psikolojik yapıya sahip olmaları</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14282" y="5357826"/>
            <a:ext cx="864399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"Uzakyol Güverte Zabiti" unvanı verilir.Uzakyol güverte zabitleri Deniz Nakliyat Şirketinde, özel denizcilik şirketlerinde görev alabilirler.</a:t>
            </a:r>
            <a:endParaRPr lang="tr-TR" b="1" dirty="0"/>
          </a:p>
          <a:p>
            <a:endParaRPr lang="tr-TR" b="1" dirty="0"/>
          </a:p>
        </p:txBody>
      </p:sp>
      <p:pic>
        <p:nvPicPr>
          <p:cNvPr id="77825" name="Picture 1" descr="C:\Users\EXPER\Pictures\haber04_r1b.jpg"/>
          <p:cNvPicPr>
            <a:picLocks noGrp="1" noChangeAspect="1" noChangeArrowheads="1"/>
          </p:cNvPicPr>
          <p:nvPr>
            <p:ph idx="1"/>
          </p:nvPr>
        </p:nvPicPr>
        <p:blipFill>
          <a:blip r:embed="rId2" cstate="print"/>
          <a:srcRect/>
          <a:stretch>
            <a:fillRect/>
          </a:stretch>
        </p:blipFill>
        <p:spPr bwMode="auto">
          <a:xfrm>
            <a:off x="6307138" y="1214422"/>
            <a:ext cx="2836862" cy="3571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GRAFİK TASARIM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617558"/>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Programın amacı; öğrencinin araştırma, bulma, uygulama, denetleme ve sonuçlandırma süreçlerini içeren bilimsel araştırma yöntemleri ile kazandıkları bu yeteneklerini sanat ve endüstri alanında uygulamaları hedeflenmektedir. </a:t>
            </a:r>
            <a:endParaRPr lang="tr-TR" b="1" dirty="0" smtClean="0"/>
          </a:p>
        </p:txBody>
      </p:sp>
      <p:sp>
        <p:nvSpPr>
          <p:cNvPr id="10" name="9 Metin kutusu"/>
          <p:cNvSpPr txBox="1"/>
          <p:nvPr/>
        </p:nvSpPr>
        <p:spPr>
          <a:xfrm>
            <a:off x="294170" y="3186797"/>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304800" y="3697983"/>
            <a:ext cx="592935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600" dirty="0" smtClean="0"/>
              <a:t>Güzel sanatlara ilgili, şekil ve uzay ilişkilerini görebilme, özgün şekil kompozisyonlarını zihinde canlandırabilme ve bunları çizimle ifade edebilme, renkleri ayırt edebilme yeteneklerine sahip, yaratıcı kimseler olmaları gerekir.</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Grafik tasarımcı olarak yetiştirilen öğrenciler, reklâm ve grafik ajanslarında, matbaalarda, fotoğraf stüdyolarında ve ayrıca büyük kuruluşların kurumsal iletişim departmanlarında istihdam edilmekte ve aranan tasarım elemanları olarak çalışmaktadırlar.</a:t>
            </a:r>
            <a:endParaRPr lang="tr-TR" b="1"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5868003" y="1764764"/>
            <a:ext cx="3672690" cy="252028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GASTRONOMİ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SÖZ</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Gastronomi bölümünün temel amacı bilgi ve beceriyle donanmış,gerek ülke içinde,gerekse uluslar arası alanda rekabet edebilecek bilinçli,bilgili yönetici şefler yetiştirmektedir.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Ayrıntılarla ilgilenmekten hoşnut olan,sözlü ve yazılı anlatım yeteneği gelişmiş bireyler olmaları gerekir.</a:t>
            </a:r>
            <a:endParaRPr lang="tr-TR" b="1" dirty="0" smtClean="0"/>
          </a:p>
          <a:p>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Bölümümüzden mezun olacak öğrencilerimizin çalışabilecekleri iş alanları: Beş yıldızlı otel mutfakları, Yiyecek-içecek işletmeleri, Kurumların mutfakları, Catering şirketleri Kurvaziyer seyahat organize eden gemiler, Kendi işlerini kurabileceklerdir.</a:t>
            </a:r>
            <a:endParaRPr lang="tr-TR" b="1" dirty="0"/>
          </a:p>
          <a:p>
            <a:endParaRPr lang="tr-TR" b="1" dirty="0"/>
          </a:p>
        </p:txBody>
      </p:sp>
      <p:pic>
        <p:nvPicPr>
          <p:cNvPr id="6146" name="Picture 2" descr="http://www.canakkaleicinde.com/kapak/ayvacik-myo-gastronomi-2.jpg"/>
          <p:cNvPicPr>
            <a:picLocks noGrp="1" noChangeAspect="1" noChangeArrowheads="1"/>
          </p:cNvPicPr>
          <p:nvPr>
            <p:ph idx="1"/>
          </p:nvPr>
        </p:nvPicPr>
        <p:blipFill>
          <a:blip r:embed="rId2" cstate="print"/>
          <a:srcRect/>
          <a:stretch>
            <a:fillRect/>
          </a:stretch>
        </p:blipFill>
        <p:spPr bwMode="auto">
          <a:xfrm>
            <a:off x="6307138" y="1209182"/>
            <a:ext cx="2590800" cy="34395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Gayrİmenkul gelİştİrme ve yönetİmİ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EA</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Öğrencilerin</a:t>
            </a:r>
            <a:r>
              <a:rPr lang="en-US" dirty="0" smtClean="0"/>
              <a:t> </a:t>
            </a:r>
            <a:r>
              <a:rPr lang="en-US" dirty="0"/>
              <a:t>gayrimenkulü; malik, yatırımcı, finansçı, işletmeci, plancı ve kullanıcı gibi farklı kesimler yönlerinden inceleme ve strateji geliştirme becerileri kazanmaları amaçlanmaktadır.</a:t>
            </a:r>
            <a:endParaRPr lang="tr-TR" b="1" dirty="0" smtClean="0"/>
          </a:p>
        </p:txBody>
      </p:sp>
      <p:sp>
        <p:nvSpPr>
          <p:cNvPr id="10" name="9 Metin kutusu"/>
          <p:cNvSpPr txBox="1"/>
          <p:nvPr/>
        </p:nvSpPr>
        <p:spPr>
          <a:xfrm>
            <a:off x="285720" y="3000072"/>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3245" y="3483706"/>
            <a:ext cx="592935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Ayrıntılarla ilgilenmekten hoşnut olan,sözlü ve yazılı anlatım yeteneği gelişmiş bireyler olmaları gerekir.</a:t>
            </a:r>
            <a:endParaRPr lang="tr-TR" b="1" dirty="0" smtClean="0"/>
          </a:p>
        </p:txBody>
      </p:sp>
      <p:sp>
        <p:nvSpPr>
          <p:cNvPr id="12" name="11 Metin kutusu"/>
          <p:cNvSpPr txBox="1"/>
          <p:nvPr/>
        </p:nvSpPr>
        <p:spPr>
          <a:xfrm>
            <a:off x="304800" y="4317161"/>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3245" y="4757931"/>
            <a:ext cx="8643998"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a:t>B</a:t>
            </a:r>
            <a:r>
              <a:rPr lang="en-US" dirty="0" smtClean="0"/>
              <a:t>ankalar </a:t>
            </a:r>
            <a:r>
              <a:rPr lang="en-US" dirty="0"/>
              <a:t>ve finansal kiralama şirketleri, gayrimenkul yönetimi ve emlak müşavirlikleri, gayrimenkul yatırım ortaklıkları, planlama kuruluşları, arazi ve arsa geliştirme ve yapı kuruluşları (Toplu Konut İdaresi Başkanlığı gibi), kamu kuruluşlarının inşaat, emlak ve kamulaştırma birimleri, harita ve inşaat firmaları, gayrimenkul finansman, gayrimenkul değerleme (ekspertiz) şirketleri, gayrimenkul proje geliştirme, yönetim ve denetim kuruluşları, sigorta şirketleri, Özelleştirme İdaresi, Gelir İdaresi ve Milli Emlak Genel </a:t>
            </a:r>
            <a:r>
              <a:rPr lang="en-US" dirty="0" smtClean="0"/>
              <a:t>Müdürlüğü</a:t>
            </a:r>
            <a:r>
              <a:rPr lang="tr-TR" dirty="0" smtClean="0"/>
              <a:t>dür. </a:t>
            </a:r>
            <a:endParaRPr lang="tr-TR" b="1"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196752"/>
            <a:ext cx="2592288" cy="29332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GAZETECİLİK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SÖZ</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Yazılı basında haberin kaynağından basım ve yayın aşamasına kadar olan işlemlere ilişkin temel bilgi ve becerileri kazanmış nitelikli eleman yetiştirmek ve bu alanda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Gazetecilik programına girmek isteyenlerin normalin üstünde sözel yeteneğe sahip, sosyal araştırmalara meraklı, başkaları ile iletişim kurmaktan hoşlanan, girişken ve ısrarcı kimseler olmaları beklenir.</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Gazetecilik programını bitirenler genellikle basın yayın kuruluşlarında görev alırlar. </a:t>
            </a:r>
          </a:p>
          <a:p>
            <a:r>
              <a:rPr lang="tr-TR" dirty="0" smtClean="0"/>
              <a:t>Gazetecilik ekonomik koşullardan çok çabuk etkilenen bir sektör olduğundan, mezunların iş bulma şansı ülkenin ekonomik gelişmişliği ile çok sıkı ilişkilidir. </a:t>
            </a:r>
            <a:endParaRPr lang="tr-TR" b="1" dirty="0"/>
          </a:p>
          <a:p>
            <a:endParaRPr lang="tr-TR" b="1" dirty="0"/>
          </a:p>
        </p:txBody>
      </p:sp>
      <p:pic>
        <p:nvPicPr>
          <p:cNvPr id="5122" name="Picture 2" descr="gazetecilik047fj4.gif"/>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GEoMatİk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864399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Geomatik </a:t>
            </a:r>
            <a:r>
              <a:rPr lang="en-US" dirty="0"/>
              <a:t>Mühendisliği </a:t>
            </a:r>
            <a:r>
              <a:rPr lang="en-US" dirty="0" smtClean="0"/>
              <a:t>arazi </a:t>
            </a:r>
            <a:r>
              <a:rPr lang="en-US" dirty="0"/>
              <a:t>yönetimi kapsamında kadastro, taşınmaz mal değerleme ve geliştirilmesi kavramları ve bunlara bağlı arazi/kent bilgi sistemi düzenlemelerini de içermektedir</a:t>
            </a:r>
            <a:r>
              <a:rPr lang="en-US" dirty="0" smtClean="0"/>
              <a:t>.</a:t>
            </a:r>
            <a:r>
              <a:rPr lang="en-US" dirty="0"/>
              <a:t> Bölümün özgörevi, Geomatik mühendisliği alanlarındaki karmaşık problemleri tanımlayabilen, değerlendirebilen, sorunlara çözümler üretebilen ve tüm bunları profesyonel yaşama taşıyabilecek mühendisler yetiştirmeye yönelik birinci kalite bir lisans eğitimi vermektir</a:t>
            </a:r>
            <a:r>
              <a:rPr lang="en-US" dirty="0" smtClean="0"/>
              <a:t>.</a:t>
            </a:r>
            <a:endParaRPr lang="tr-TR" b="1" dirty="0" smtClean="0"/>
          </a:p>
        </p:txBody>
      </p:sp>
      <p:sp>
        <p:nvSpPr>
          <p:cNvPr id="10" name="9 Metin kutusu"/>
          <p:cNvSpPr txBox="1"/>
          <p:nvPr/>
        </p:nvSpPr>
        <p:spPr>
          <a:xfrm>
            <a:off x="311006" y="3550070"/>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4058668"/>
            <a:ext cx="864399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Geomatik mühendisliği </a:t>
            </a:r>
            <a:r>
              <a:rPr lang="tr-TR" dirty="0"/>
              <a:t>alanında </a:t>
            </a:r>
            <a:r>
              <a:rPr lang="tr-TR" dirty="0" smtClean="0"/>
              <a:t>çalışacak kişinin </a:t>
            </a:r>
            <a:r>
              <a:rPr lang="tr-TR" dirty="0"/>
              <a:t>üstün bir akademik yeteneğin yanı sıra uzay ilişkilerini görebilme yeteneğine </a:t>
            </a:r>
            <a:r>
              <a:rPr lang="tr-TR" dirty="0" smtClean="0"/>
              <a:t>sahip </a:t>
            </a:r>
            <a:r>
              <a:rPr lang="tr-TR" dirty="0"/>
              <a:t>ve temel fen derslerinde başarılı olması gereklidir. </a:t>
            </a:r>
            <a:endParaRPr lang="tr-TR" b="1" dirty="0"/>
          </a:p>
        </p:txBody>
      </p:sp>
      <p:sp>
        <p:nvSpPr>
          <p:cNvPr id="12" name="11 Metin kutusu"/>
          <p:cNvSpPr txBox="1"/>
          <p:nvPr/>
        </p:nvSpPr>
        <p:spPr>
          <a:xfrm>
            <a:off x="285720" y="5152043"/>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547998"/>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Kamu kurumları ile özel sektör kuruluşlarında, başta coğrafi-kent-arazi-afet bilgi sistemleri, altyapı, inşaat, imar, planlama, seyir, enerji, çevre, orman, ulaşım, savunma sanayi ve iletişim sektörleri olmak üzere, geniş bir yelpaze içerisinde çalışma olanağına sahiptirler.</a:t>
            </a:r>
            <a:endParaRPr lang="tr-T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GErontolojİ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48818" y="1046184"/>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0008" y="1431774"/>
            <a:ext cx="8649709"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Bireysel ve toplumsal yaşlanma olgusunun biyolojik,psikolojik,sosyolojik,kültürel,antropolojik,tarihsel niteliklerinden kaynaklanan sosyo-ekonomik,sosyokültürel,sosyopolitik,sosyopsikolojik problemleri birey,aile,toplum ve ülke gibi farklı açılardan ele alabilecek,sonuçlarını belirleyebilecek,karşılaştırabilecek</a:t>
            </a:r>
            <a:r>
              <a:rPr lang="tr-TR" dirty="0"/>
              <a:t> </a:t>
            </a:r>
            <a:r>
              <a:rPr lang="tr-TR" dirty="0" smtClean="0"/>
              <a:t>ve çözümler üretecek </a:t>
            </a:r>
            <a:r>
              <a:rPr lang="tr-TR" dirty="0" err="1" smtClean="0"/>
              <a:t>gerontologlar</a:t>
            </a:r>
            <a:r>
              <a:rPr lang="tr-TR" dirty="0" smtClean="0"/>
              <a:t> yetiştirmektir.</a:t>
            </a:r>
          </a:p>
        </p:txBody>
      </p:sp>
      <p:sp>
        <p:nvSpPr>
          <p:cNvPr id="10" name="9 Metin kutusu"/>
          <p:cNvSpPr txBox="1"/>
          <p:nvPr/>
        </p:nvSpPr>
        <p:spPr>
          <a:xfrm>
            <a:off x="270701" y="2943273"/>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97112" y="3385094"/>
            <a:ext cx="854046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Sır saklayabilen, düzgün ve akıcı bir dille Türkçe ve birden fazla yabancı dil </a:t>
            </a:r>
            <a:r>
              <a:rPr lang="en-US" dirty="0" smtClean="0"/>
              <a:t>konuşabilen,</a:t>
            </a:r>
            <a:r>
              <a:rPr lang="tr-TR" dirty="0" smtClean="0"/>
              <a:t>p</a:t>
            </a:r>
            <a:r>
              <a:rPr lang="en-US" dirty="0" smtClean="0"/>
              <a:t>roblemler </a:t>
            </a:r>
            <a:r>
              <a:rPr lang="en-US" dirty="0"/>
              <a:t>karşısında çabuk ve doğru karar verebilen, kararlı, açık fikirli ve tartışma yeteneğine </a:t>
            </a:r>
            <a:r>
              <a:rPr lang="en-US" dirty="0" smtClean="0"/>
              <a:t>sahip,</a:t>
            </a:r>
            <a:r>
              <a:rPr lang="tr-TR" dirty="0" smtClean="0"/>
              <a:t>i</a:t>
            </a:r>
            <a:r>
              <a:rPr lang="en-US" dirty="0" smtClean="0"/>
              <a:t>letişim </a:t>
            </a:r>
            <a:r>
              <a:rPr lang="en-US" dirty="0"/>
              <a:t>yeteneği gelişmiş ve liderlik vasıfları </a:t>
            </a:r>
            <a:r>
              <a:rPr lang="en-US" dirty="0" smtClean="0"/>
              <a:t>olan,</a:t>
            </a:r>
            <a:r>
              <a:rPr lang="tr-TR" dirty="0" smtClean="0"/>
              <a:t>a</a:t>
            </a:r>
            <a:r>
              <a:rPr lang="en-US" dirty="0" smtClean="0"/>
              <a:t>lgılama </a:t>
            </a:r>
            <a:r>
              <a:rPr lang="en-US" dirty="0"/>
              <a:t>gücü gelişmiş ve sorunları çözme yeteneği </a:t>
            </a:r>
            <a:r>
              <a:rPr lang="en-US" dirty="0" smtClean="0"/>
              <a:t>olan,</a:t>
            </a:r>
            <a:r>
              <a:rPr lang="tr-TR" dirty="0" smtClean="0"/>
              <a:t>r</a:t>
            </a:r>
            <a:r>
              <a:rPr lang="en-US" dirty="0" smtClean="0"/>
              <a:t>uhsal </a:t>
            </a:r>
            <a:r>
              <a:rPr lang="en-US" dirty="0"/>
              <a:t>engeli olmayan, yaşlı ve yakınlarıyla empati kurabilen ve onların duygu düşüncelerini </a:t>
            </a:r>
            <a:r>
              <a:rPr lang="en-US" dirty="0" smtClean="0"/>
              <a:t>anlayabilen,</a:t>
            </a:r>
            <a:r>
              <a:rPr lang="tr-TR" dirty="0" smtClean="0"/>
              <a:t>s</a:t>
            </a:r>
            <a:r>
              <a:rPr lang="en-US" dirty="0" smtClean="0"/>
              <a:t>orumluluk </a:t>
            </a:r>
            <a:r>
              <a:rPr lang="en-US" dirty="0"/>
              <a:t>sahibi, işbirliğine ve kişisel gelişime </a:t>
            </a:r>
            <a:r>
              <a:rPr lang="en-US" dirty="0" smtClean="0"/>
              <a:t>açık,</a:t>
            </a:r>
            <a:r>
              <a:rPr lang="tr-TR" dirty="0" smtClean="0"/>
              <a:t> k</a:t>
            </a:r>
            <a:r>
              <a:rPr lang="en-US" dirty="0" smtClean="0"/>
              <a:t>işisel </a:t>
            </a:r>
            <a:r>
              <a:rPr lang="en-US" dirty="0"/>
              <a:t>ve toplumsal sorunlara derin ilgi duyan kimseler olmalıdır.</a:t>
            </a:r>
            <a:br>
              <a:rPr lang="en-US" dirty="0"/>
            </a:br>
            <a:endParaRPr lang="tr-TR" b="1" dirty="0"/>
          </a:p>
        </p:txBody>
      </p:sp>
      <p:sp>
        <p:nvSpPr>
          <p:cNvPr id="12" name="11 Metin kutusu"/>
          <p:cNvSpPr txBox="1"/>
          <p:nvPr/>
        </p:nvSpPr>
        <p:spPr>
          <a:xfrm>
            <a:off x="280008" y="5385482"/>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36038" y="5724036"/>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a:t>Ü</a:t>
            </a:r>
            <a:r>
              <a:rPr lang="en-US" dirty="0" smtClean="0"/>
              <a:t>niversitelerde</a:t>
            </a:r>
            <a:r>
              <a:rPr lang="en-US" dirty="0"/>
              <a:t>, hastanelerde, resmi ve özel bakımevleri ve huzur evlerinde, sağlık kuruluşlarının yaşlı servislerinde, sosyal hizmet kurumlarında, rehabilitasyon merkezlerinde, gündüz bakım evlerinde, yaşlı dinlenme evlerinde ve evde bakım hizmeti veren özel kuruluşlarda görev </a:t>
            </a:r>
            <a:r>
              <a:rPr lang="en-US" dirty="0" smtClean="0"/>
              <a:t>yap</a:t>
            </a:r>
            <a:r>
              <a:rPr lang="tr-TR" dirty="0" smtClean="0"/>
              <a:t>abilirler.</a:t>
            </a:r>
            <a:endParaRPr lang="tr-T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İNŞAATI VE GEMİ </a:t>
            </a:r>
            <a:b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b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MAKİNELERİ MÜHENDİSLİĞİ</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Her türlü deniz taşıtlarının projelendirilmesi, </a:t>
            </a:r>
          </a:p>
          <a:p>
            <a:r>
              <a:rPr lang="tr-TR" dirty="0" smtClean="0"/>
              <a:t>geliştirilmesi ve ekonomik şekilde üretilmesi ile tersane yönetimi ve işletmeciliği alanında </a:t>
            </a:r>
          </a:p>
          <a:p>
            <a:r>
              <a:rPr lang="tr-TR" dirty="0" smtClean="0"/>
              <a:t>eğitim ve araştırma yapmaktır.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Gemi inşaatı mühendisliği programına girmek isteyenlerin üstün bir akademik yeteneğe ve uzay ilişkilerini görebilme gücüne sahip olmaları, fizik ve matematiğe ilgi duymaları, gerekir. </a:t>
            </a:r>
            <a:endParaRPr lang="tr-TR" b="1" dirty="0"/>
          </a:p>
          <a:p>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Gemi inşaatı mühendisleri, devlete ait tersanelerde, gemi ve yat dizayn bürolarında, deniz taşımacılığı ile ilgili şirketlerde görev alabilirler. </a:t>
            </a:r>
          </a:p>
          <a:p>
            <a:endParaRPr lang="tr-TR" b="1" dirty="0"/>
          </a:p>
          <a:p>
            <a:endParaRPr lang="tr-TR" b="1" dirty="0"/>
          </a:p>
        </p:txBody>
      </p:sp>
      <p:pic>
        <p:nvPicPr>
          <p:cNvPr id="4098" name="Picture 2" descr="http://www.hurhaber.com/images/news/54706.jpg"/>
          <p:cNvPicPr>
            <a:picLocks noGrp="1" noChangeAspect="1" noChangeArrowheads="1"/>
          </p:cNvPicPr>
          <p:nvPr>
            <p:ph idx="1"/>
          </p:nvPr>
        </p:nvPicPr>
        <p:blipFill>
          <a:blip r:embed="rId2" cstate="print"/>
          <a:srcRect/>
          <a:stretch>
            <a:fillRect/>
          </a:stretch>
        </p:blipFill>
        <p:spPr bwMode="auto">
          <a:xfrm>
            <a:off x="6215074" y="1214422"/>
            <a:ext cx="2786082" cy="36433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fontScale="90000"/>
          </a:bodyPr>
          <a:lstStyle/>
          <a:p>
            <a:pPr algn="ctr"/>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GEMİ MAKİNELERİ İŞLETME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Bu bölüm, gemi makineleri işletmelerinin teknik kadroları ile sosyal bilimler eğitimi almış işletmeci arasındaki ilişkiyi kurabilecek yönetim elemanları yetiştirir.</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92935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Gemi makineleri alanında çalışacak </a:t>
            </a:r>
          </a:p>
          <a:p>
            <a:r>
              <a:rPr lang="tr-TR" dirty="0" smtClean="0"/>
              <a:t>kişinin üstün bir akademik yeteneğin yanı sıra uzay ilişkilerini görebilme yeteneğine ve </a:t>
            </a:r>
          </a:p>
          <a:p>
            <a:r>
              <a:rPr lang="tr-TR" dirty="0" smtClean="0"/>
              <a:t>mekanik yeteneğe sahip ve temel fen derslerinde başarılı olması gereklidir.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Deniz işletme şirketlerinde, liman ve liman işletme kuruluşlarında, uluslararası sularda çalışan acente ve şirketlerde, gemilerde ve denizcilikle ilgili her türlü alanda çalışılabilir.</a:t>
            </a:r>
          </a:p>
          <a:p>
            <a:endParaRPr lang="tr-TR" b="1" dirty="0"/>
          </a:p>
          <a:p>
            <a:endParaRPr lang="tr-TR" b="1" dirty="0"/>
          </a:p>
        </p:txBody>
      </p:sp>
      <p:pic>
        <p:nvPicPr>
          <p:cNvPr id="3074" name="Picture 2" descr="gemimakinalarimuhendisixp4.png"/>
          <p:cNvPicPr>
            <a:picLocks noGrp="1" noChangeAspect="1" noChangeArrowheads="1"/>
          </p:cNvPicPr>
          <p:nvPr>
            <p:ph idx="1"/>
          </p:nvPr>
        </p:nvPicPr>
        <p:blipFill>
          <a:blip r:embed="rId2" cstate="print"/>
          <a:srcRect/>
          <a:stretch>
            <a:fillRect/>
          </a:stretch>
        </p:blipFill>
        <p:spPr bwMode="auto">
          <a:xfrm>
            <a:off x="6215074" y="1234649"/>
            <a:ext cx="2786082" cy="36231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14290"/>
            <a:ext cx="6338902" cy="785818"/>
          </a:xfrm>
        </p:spPr>
        <p:txBody>
          <a:bodyPr>
            <a:normAutofit/>
          </a:bodyPr>
          <a:lstStyle/>
          <a:p>
            <a:r>
              <a:rPr lang="tr-TR"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rPr>
              <a:t>GIDA MÜHENDİSLİĞİ </a:t>
            </a:r>
            <a:endParaRPr lang="tr-TR" dirty="0">
              <a:solidFill>
                <a:srgbClr val="FF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3 Metin kutusu"/>
          <p:cNvSpPr txBox="1"/>
          <p:nvPr/>
        </p:nvSpPr>
        <p:spPr>
          <a:xfrm>
            <a:off x="6286512" y="13071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PUAN TÜRÜ</a:t>
            </a:r>
            <a:endParaRPr lang="tr-TR" b="1" dirty="0"/>
          </a:p>
        </p:txBody>
      </p:sp>
      <p:sp>
        <p:nvSpPr>
          <p:cNvPr id="5" name="4 Metin kutusu"/>
          <p:cNvSpPr txBox="1"/>
          <p:nvPr/>
        </p:nvSpPr>
        <p:spPr>
          <a:xfrm>
            <a:off x="6286512" y="571480"/>
            <a:ext cx="2643206"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b="1" dirty="0" smtClean="0"/>
              <a:t>SAY</a:t>
            </a:r>
            <a:endParaRPr lang="tr-TR" b="1" dirty="0"/>
          </a:p>
        </p:txBody>
      </p:sp>
      <p:sp>
        <p:nvSpPr>
          <p:cNvPr id="8" name="7 Metin kutusu"/>
          <p:cNvSpPr txBox="1"/>
          <p:nvPr/>
        </p:nvSpPr>
        <p:spPr>
          <a:xfrm>
            <a:off x="285720" y="1220146"/>
            <a:ext cx="5857916"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tr-TR" sz="1600" b="1" dirty="0" smtClean="0"/>
              <a:t>PROGRAMIN AMACI:</a:t>
            </a:r>
            <a:endParaRPr lang="tr-TR" sz="1600" b="1" dirty="0"/>
          </a:p>
        </p:txBody>
      </p:sp>
      <p:sp>
        <p:nvSpPr>
          <p:cNvPr id="9" name="8 Metin kutusu"/>
          <p:cNvSpPr txBox="1"/>
          <p:nvPr/>
        </p:nvSpPr>
        <p:spPr>
          <a:xfrm>
            <a:off x="285720" y="1718723"/>
            <a:ext cx="585791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1600" dirty="0" smtClean="0"/>
              <a:t>Gıda kaynaklarının nitelik ve nicelik olarak korunması, artıklarından yeni besin oluşturulması, hammaddelerden çok yönlü yararlanılması ve böylece sağlıklı gıda çeşitlerinin artırılması konusunda araştırma ve eğitim yapar. </a:t>
            </a:r>
            <a:endParaRPr lang="tr-TR" b="1" dirty="0" smtClean="0"/>
          </a:p>
        </p:txBody>
      </p:sp>
      <p:sp>
        <p:nvSpPr>
          <p:cNvPr id="10" name="9 Metin kutusu"/>
          <p:cNvSpPr txBox="1"/>
          <p:nvPr/>
        </p:nvSpPr>
        <p:spPr>
          <a:xfrm>
            <a:off x="285720" y="2928934"/>
            <a:ext cx="5857916"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1600" b="1" dirty="0" smtClean="0"/>
              <a:t>BU MESLEĞİ SEÇECEKLERDE BULUNMASI GEREKEN NİTELİKLER:</a:t>
            </a:r>
            <a:endParaRPr lang="tr-TR" sz="1600" b="1" dirty="0"/>
          </a:p>
        </p:txBody>
      </p:sp>
      <p:sp>
        <p:nvSpPr>
          <p:cNvPr id="11" name="10 Metin kutusu"/>
          <p:cNvSpPr txBox="1"/>
          <p:nvPr/>
        </p:nvSpPr>
        <p:spPr>
          <a:xfrm>
            <a:off x="285720" y="3360667"/>
            <a:ext cx="585791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Normalin üstünde bir genel akademik yeteneğe sahip; matematik, biyoloji, fizik ve özellikle kimya ve ekonomi ile ilgili olması gerekir. </a:t>
            </a:r>
            <a:endParaRPr lang="tr-TR" b="1" dirty="0"/>
          </a:p>
        </p:txBody>
      </p:sp>
      <p:sp>
        <p:nvSpPr>
          <p:cNvPr id="12" name="11 Metin kutusu"/>
          <p:cNvSpPr txBox="1"/>
          <p:nvPr/>
        </p:nvSpPr>
        <p:spPr>
          <a:xfrm>
            <a:off x="285720" y="4947834"/>
            <a:ext cx="8643998" cy="33855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tr-TR" sz="1600" b="1" dirty="0" smtClean="0"/>
              <a:t>MEZUNLARIN KAZANDIKLARI UNVAN VE YAPTIKLARI İŞLER :</a:t>
            </a:r>
            <a:endParaRPr lang="tr-TR" sz="1600" b="1" dirty="0"/>
          </a:p>
        </p:txBody>
      </p:sp>
      <p:sp>
        <p:nvSpPr>
          <p:cNvPr id="13" name="12 Metin kutusu"/>
          <p:cNvSpPr txBox="1"/>
          <p:nvPr/>
        </p:nvSpPr>
        <p:spPr>
          <a:xfrm>
            <a:off x="285720" y="5380672"/>
            <a:ext cx="8643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dirty="0" smtClean="0"/>
              <a:t>Tarım, Orman ve Köy işleri, Sağlık, Maliye ve Gümrük; Sanayi ve Ticaret Bakanlıklarında, belediyelerde ve özel sektörde proje mühendisi, işletme mühendisi, yatırım uzmanı, danışman veya kalite kontrol uzmanı olarak görev alabilirler. </a:t>
            </a:r>
            <a:endParaRPr lang="tr-TR" b="1" dirty="0"/>
          </a:p>
          <a:p>
            <a:endParaRPr lang="tr-TR" b="1" dirty="0"/>
          </a:p>
        </p:txBody>
      </p:sp>
      <p:pic>
        <p:nvPicPr>
          <p:cNvPr id="74754" name="Picture 2" descr="http://www.buharkenttarim.gov.tr/cel/resim/gida3.jpg"/>
          <p:cNvPicPr>
            <a:picLocks noGrp="1" noChangeAspect="1" noChangeArrowheads="1"/>
          </p:cNvPicPr>
          <p:nvPr>
            <p:ph idx="1"/>
          </p:nvPr>
        </p:nvPicPr>
        <p:blipFill>
          <a:blip r:embed="rId2" cstate="print"/>
          <a:srcRect/>
          <a:stretch>
            <a:fillRect/>
          </a:stretch>
        </p:blipFill>
        <p:spPr bwMode="auto">
          <a:xfrm>
            <a:off x="6215074" y="1214422"/>
            <a:ext cx="2786082" cy="36433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1417</TotalTime>
  <Words>1555</Words>
  <Application>Microsoft Office PowerPoint</Application>
  <PresentationFormat>Ekran Gösterisi (4:3)</PresentationFormat>
  <Paragraphs>135</Paragraphs>
  <Slides>15</Slides>
  <Notes>1</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Gezinti</vt:lpstr>
      <vt:lpstr>MESLEKLERİ TANIYALIM DÖRT YILLIK LİSANS PROGRAMLARI ‘G’  </vt:lpstr>
      <vt:lpstr>GASTRONOMİ</vt:lpstr>
      <vt:lpstr>Gayrİmenkul gelİştİrme ve yönetİmİ</vt:lpstr>
      <vt:lpstr>GAZETECİLİK </vt:lpstr>
      <vt:lpstr>GEoMatİk MÜHENDİSLİĞİ</vt:lpstr>
      <vt:lpstr>GErontolojİ</vt:lpstr>
      <vt:lpstr>GEMİ İNŞAATI VE GEMİ  MAKİNELERİ MÜHENDİSLİĞİ</vt:lpstr>
      <vt:lpstr>GEMİ MAKİNELERİ İŞLETME MÜHENDİSLİĞİ </vt:lpstr>
      <vt:lpstr>GIDA MÜHENDİSLİĞİ </vt:lpstr>
      <vt:lpstr>Gİrİşİmcİlİk </vt:lpstr>
      <vt:lpstr>GÖRME ENGELLİLER ÖĞRT. </vt:lpstr>
      <vt:lpstr>GÖRSEL İLETİŞİM TASARIMI </vt:lpstr>
      <vt:lpstr>Gümrük İŞLETME </vt:lpstr>
      <vt:lpstr>GÜVERTE </vt:lpstr>
      <vt:lpstr>GRAFİK TASARIM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ozcan</dc:creator>
  <cp:lastModifiedBy>Ram1</cp:lastModifiedBy>
  <cp:revision>290</cp:revision>
  <dcterms:created xsi:type="dcterms:W3CDTF">2010-01-23T17:05:54Z</dcterms:created>
  <dcterms:modified xsi:type="dcterms:W3CDTF">2021-02-15T07:24:09Z</dcterms:modified>
</cp:coreProperties>
</file>