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437" r:id="rId2"/>
    <p:sldId id="333" r:id="rId3"/>
    <p:sldId id="334" r:id="rId4"/>
    <p:sldId id="335" r:id="rId5"/>
    <p:sldId id="336" r:id="rId6"/>
    <p:sldId id="337" r:id="rId7"/>
    <p:sldId id="338" r:id="rId8"/>
    <p:sldId id="339" r:id="rId9"/>
    <p:sldId id="340" r:id="rId10"/>
    <p:sldId id="341" r:id="rId11"/>
    <p:sldId id="439" r:id="rId12"/>
    <p:sldId id="440" r:id="rId13"/>
    <p:sldId id="342" r:id="rId14"/>
    <p:sldId id="344" r:id="rId15"/>
    <p:sldId id="345"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0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B73C67-F5C0-4801-874E-ADA8E74AC295}" type="datetimeFigureOut">
              <a:rPr lang="tr-TR" smtClean="0"/>
              <a:pPr/>
              <a:t>15.2.2021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www.altindagram.gov.tr</a:t>
            </a:r>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73E868-D0BE-41CB-A73A-684E91CA8CD9}" type="slidenum">
              <a:rPr lang="tr-TR" smtClean="0"/>
              <a:pPr/>
              <a:t>‹#›</a:t>
            </a:fld>
            <a:endParaRPr lang="tr-TR"/>
          </a:p>
        </p:txBody>
      </p:sp>
    </p:spTree>
    <p:extLst>
      <p:ext uri="{BB962C8B-B14F-4D97-AF65-F5344CB8AC3E}">
        <p14:creationId xmlns:p14="http://schemas.microsoft.com/office/powerpoint/2010/main" val="285852097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A1C085-8A29-4D5E-9EF0-42286CFEDEB5}" type="datetimeFigureOut">
              <a:rPr lang="tr-TR" smtClean="0"/>
              <a:pPr/>
              <a:t>15.2.2021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www.altindagram.gov.tr</a:t>
            </a: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447543-D7A8-40F8-968B-DB7262698B9A}" type="slidenum">
              <a:rPr lang="tr-TR" smtClean="0"/>
              <a:pPr/>
              <a:t>‹#›</a:t>
            </a:fld>
            <a:endParaRPr lang="tr-TR"/>
          </a:p>
        </p:txBody>
      </p:sp>
    </p:spTree>
    <p:extLst>
      <p:ext uri="{BB962C8B-B14F-4D97-AF65-F5344CB8AC3E}">
        <p14:creationId xmlns:p14="http://schemas.microsoft.com/office/powerpoint/2010/main" val="146957023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86447543-D7A8-40F8-968B-DB7262698B9A}" type="slidenum">
              <a:rPr lang="tr-TR" smtClean="0"/>
              <a:pPr/>
              <a:t>1</a:t>
            </a:fld>
            <a:endParaRPr lang="tr-TR"/>
          </a:p>
        </p:txBody>
      </p:sp>
      <p:sp>
        <p:nvSpPr>
          <p:cNvPr id="5" name="4 Altbilgi Yer Tutucusu"/>
          <p:cNvSpPr>
            <a:spLocks noGrp="1"/>
          </p:cNvSpPr>
          <p:nvPr>
            <p:ph type="ftr" sz="quarter" idx="11"/>
          </p:nvPr>
        </p:nvSpPr>
        <p:spPr/>
        <p:txBody>
          <a:bodyPr/>
          <a:lstStyle/>
          <a:p>
            <a:r>
              <a:rPr lang="tr-TR" smtClean="0"/>
              <a:t>www.altindagram.gov.tr</a:t>
            </a:r>
            <a:endParaRPr lang="tr-TR"/>
          </a:p>
        </p:txBody>
      </p:sp>
    </p:spTree>
    <p:extLst>
      <p:ext uri="{BB962C8B-B14F-4D97-AF65-F5344CB8AC3E}">
        <p14:creationId xmlns:p14="http://schemas.microsoft.com/office/powerpoint/2010/main" val="3258142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2B56FED4-8592-446E-BC6D-BAAB2FCEB35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2B56FED4-8592-446E-BC6D-BAAB2FCEB35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2B56FED4-8592-446E-BC6D-BAAB2FCEB350}"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B6B2B79C-FB89-4B2A-9E95-B24EE931BA09}" type="datetimeFigureOut">
              <a:rPr lang="tr-TR" smtClean="0"/>
              <a:pPr/>
              <a:t>15.2.2021</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2B56FED4-8592-446E-BC6D-BAAB2FCEB350}"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6B2B79C-FB89-4B2A-9E95-B24EE931BA09}" type="datetimeFigureOut">
              <a:rPr lang="tr-TR" smtClean="0"/>
              <a:pPr/>
              <a:t>15.2.2021</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B56FED4-8592-446E-BC6D-BAAB2FCEB350}"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85720" y="1214422"/>
            <a:ext cx="8458200" cy="1222375"/>
          </a:xfrm>
        </p:spPr>
        <p:txBody>
          <a:bodyPr>
            <a:noAutofit/>
          </a:bodyPr>
          <a:lstStyle/>
          <a:p>
            <a:pPr algn="ctr"/>
            <a:r>
              <a:rPr lang="tr-TR" sz="4400" dirty="0" smtClean="0"/>
              <a:t>MESLEKLERİ TANIYALIM</a:t>
            </a:r>
            <a:br>
              <a:rPr lang="tr-TR" sz="4400" dirty="0" smtClean="0"/>
            </a:br>
            <a:r>
              <a:rPr lang="tr-TR" sz="4400" dirty="0" smtClean="0"/>
              <a:t>DÖRT YILLIK LİSANS PROGRAMLARI</a:t>
            </a:r>
            <a:r>
              <a:rPr lang="tr-TR" sz="4400" smtClean="0"/>
              <a:t/>
            </a:r>
            <a:br>
              <a:rPr lang="tr-TR" sz="4400" smtClean="0"/>
            </a:br>
            <a:r>
              <a:rPr lang="tr-TR" sz="7200" smtClean="0">
                <a:solidFill>
                  <a:srgbClr val="C00000"/>
                </a:solidFill>
              </a:rPr>
              <a:t>‘İ’ </a:t>
            </a:r>
            <a:r>
              <a:rPr lang="tr-TR" sz="4400" dirty="0" smtClean="0"/>
              <a:t/>
            </a:r>
            <a:br>
              <a:rPr lang="tr-TR" sz="4400" dirty="0" smtClean="0"/>
            </a:br>
            <a:endParaRPr lang="tr-TR" sz="4400" dirty="0"/>
          </a:p>
        </p:txBody>
      </p:sp>
      <p:sp>
        <p:nvSpPr>
          <p:cNvPr id="3" name="2 Alt Başlık"/>
          <p:cNvSpPr>
            <a:spLocks noGrp="1"/>
          </p:cNvSpPr>
          <p:nvPr>
            <p:ph type="subTitle" idx="1"/>
          </p:nvPr>
        </p:nvSpPr>
        <p:spPr>
          <a:xfrm>
            <a:off x="395536" y="4581128"/>
            <a:ext cx="8458200" cy="942972"/>
          </a:xfrm>
        </p:spPr>
        <p:txBody>
          <a:bodyPr>
            <a:normAutofit/>
          </a:bodyPr>
          <a:lstStyle/>
          <a:p>
            <a:pPr lvl="0" algn="ctr">
              <a:buClr>
                <a:srgbClr val="F0A22E"/>
              </a:buClr>
            </a:pPr>
            <a:r>
              <a:rPr lang="tr-TR" sz="2800">
                <a:solidFill>
                  <a:srgbClr val="4E3B30">
                    <a:shade val="75000"/>
                  </a:srgbClr>
                </a:solidFill>
                <a:latin typeface="Aharoni" pitchFamily="2" charset="-79"/>
                <a:cs typeface="Aharoni" pitchFamily="2" charset="-79"/>
              </a:rPr>
              <a:t>Çubuk Rehberlik ve Araştırma Merkezi </a:t>
            </a:r>
            <a:endParaRPr lang="tr-TR" sz="2800" dirty="0">
              <a:solidFill>
                <a:srgbClr val="4E3B30">
                  <a:shade val="75000"/>
                </a:srgbClr>
              </a:solidFill>
              <a:latin typeface="Aharoni" pitchFamily="2" charset="-79"/>
              <a:cs typeface="Aharoni" pitchFamily="2" charset="-79"/>
            </a:endParaRPr>
          </a:p>
        </p:txBody>
      </p:sp>
    </p:spTree>
    <p:extLst>
      <p:ext uri="{BB962C8B-B14F-4D97-AF65-F5344CB8AC3E}">
        <p14:creationId xmlns:p14="http://schemas.microsoft.com/office/powerpoint/2010/main" val="306364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32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İNŞAAT MÜHENDİSLİĞİ</a:t>
            </a:r>
            <a:endParaRPr lang="tr-TR" sz="32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571612"/>
            <a:ext cx="5857916" cy="107721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600" dirty="0" smtClean="0"/>
              <a:t>İnşaat mühendisliği programı, her türlü bina, baraj, havaalanı, köprü, yol, liman, kanalizasyon, su şebekesi vb. hizmet ve endüstri yapılarının planlanması, projelendirilmesi, yapımı ve denetimi konuları ile ilgili eğitim ve araştırma yapar.</a:t>
            </a:r>
            <a:endParaRPr lang="tr-TR" sz="1600" dirty="0"/>
          </a:p>
        </p:txBody>
      </p:sp>
      <p:sp>
        <p:nvSpPr>
          <p:cNvPr id="10" name="9 Metin kutusu"/>
          <p:cNvSpPr txBox="1"/>
          <p:nvPr/>
        </p:nvSpPr>
        <p:spPr>
          <a:xfrm>
            <a:off x="285720" y="2714620"/>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071810"/>
            <a:ext cx="5929354" cy="126188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900" dirty="0" smtClean="0"/>
              <a:t>İnşaat mühendisliği alanında çalışmak isteyen bir kimsenin sayısal akıl yürütme, uzay ilişkilerini görebilme gücüne sahip; matematiğe, fiziğe, ekonomiye ilgili ve bu alanda iyi yetişmiş bir kimse olması gereklidir. </a:t>
            </a:r>
          </a:p>
        </p:txBody>
      </p:sp>
      <p:sp>
        <p:nvSpPr>
          <p:cNvPr id="12" name="11 Metin kutusu"/>
          <p:cNvSpPr txBox="1"/>
          <p:nvPr/>
        </p:nvSpPr>
        <p:spPr>
          <a:xfrm>
            <a:off x="285720" y="4572008"/>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000636"/>
            <a:ext cx="8643998" cy="156966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600" dirty="0" smtClean="0"/>
              <a:t>İnşaat mühendisliği çalışmalarının önemli bir bölümü büroda gerçekleştirilirse de, bir bölümü </a:t>
            </a:r>
          </a:p>
          <a:p>
            <a:r>
              <a:rPr lang="tr-TR" sz="1600" dirty="0" smtClean="0"/>
              <a:t>uygulama alanında yer alır. Bu nedenle, inşaat mühendislerinin bazıları büroda, bazıları şantiyede, pek çoğu da her iki alanda görev yaparlar. Ülkemizde inşaat mühendisleri, Bayındırlık ve İskân, Orman, Tarım ve Köyişleri, Enerji ve Tabii Kaynaklar, Ulaştırma Bakanlıklarında, DSİ ve Karayolları Genel Müdürlüklerinde, kamu iktisadi teşekküllerinde görev almakta, bir kısmı ise serbest çalışmaktadır. İnşaat mühendisleri müteahhit olarak serbest de çalışabilirler. </a:t>
            </a:r>
            <a:endParaRPr lang="tr-TR" sz="1600" dirty="0"/>
          </a:p>
        </p:txBody>
      </p:sp>
      <p:pic>
        <p:nvPicPr>
          <p:cNvPr id="20482" name="Picture 2" descr="adsz1av.jpg"/>
          <p:cNvPicPr>
            <a:picLocks noGrp="1" noChangeAspect="1" noChangeArrowheads="1"/>
          </p:cNvPicPr>
          <p:nvPr>
            <p:ph idx="1"/>
          </p:nvPr>
        </p:nvPicPr>
        <p:blipFill>
          <a:blip r:embed="rId2" cstate="print"/>
          <a:stretch>
            <a:fillRect/>
          </a:stretch>
        </p:blipFill>
        <p:spPr bwMode="auto">
          <a:xfrm>
            <a:off x="6357950" y="1214422"/>
            <a:ext cx="2643206" cy="328614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a:bodyPr>
          <a:lstStyle/>
          <a:p>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İslam ekonomİsİ ve fİnans</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EA</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2308324"/>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dirty="0"/>
              <a:t>H</a:t>
            </a:r>
            <a:r>
              <a:rPr lang="en-US" dirty="0" smtClean="0"/>
              <a:t>em </a:t>
            </a:r>
            <a:r>
              <a:rPr lang="en-US" dirty="0"/>
              <a:t>yeterli düzeyde temel İslam hukuku, hem de ekonomi ve finans nosyonuna sahip, İslam düşüncesi perspektifinden ekonomi bilimine ve ekonomik düzene bakışı kavramış, İslam ekonomisi ve finansı alanında gerek teorik düzeyde katkı yapacak araştırmacı ve uzmanlar yetiştirmek ve gerekse İslami finans sektörünün insan kaynağı ihtiyacını karşılamaktır. </a:t>
            </a:r>
            <a:br>
              <a:rPr lang="en-US" dirty="0"/>
            </a:br>
            <a:endParaRPr lang="tr-TR" dirty="0"/>
          </a:p>
        </p:txBody>
      </p:sp>
      <p:sp>
        <p:nvSpPr>
          <p:cNvPr id="10" name="9 Metin kutusu"/>
          <p:cNvSpPr txBox="1"/>
          <p:nvPr/>
        </p:nvSpPr>
        <p:spPr>
          <a:xfrm>
            <a:off x="214282" y="3874248"/>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14282" y="4346580"/>
            <a:ext cx="5929354"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600" dirty="0" smtClean="0"/>
              <a:t>Bu programa girmek isteyenlerin sözel yeteneğe ve belleğe sahip ikna gücü yüksek, insanlara yardım etmekten hoşlanan kimseler olmaları gerekir. </a:t>
            </a:r>
            <a:endParaRPr lang="tr-TR" sz="1600" dirty="0"/>
          </a:p>
        </p:txBody>
      </p:sp>
      <p:sp>
        <p:nvSpPr>
          <p:cNvPr id="12" name="11 Metin kutusu"/>
          <p:cNvSpPr txBox="1"/>
          <p:nvPr/>
        </p:nvSpPr>
        <p:spPr>
          <a:xfrm>
            <a:off x="214282" y="5200691"/>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14282" y="5613096"/>
            <a:ext cx="8643998"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600" dirty="0"/>
              <a:t>A</a:t>
            </a:r>
            <a:r>
              <a:rPr lang="en-US" sz="1600" dirty="0" smtClean="0"/>
              <a:t>kademi </a:t>
            </a:r>
            <a:r>
              <a:rPr lang="en-US" sz="1600" dirty="0"/>
              <a:t>dünyasının ilgili çalışma </a:t>
            </a:r>
            <a:r>
              <a:rPr lang="en-US" sz="1600" dirty="0" smtClean="0"/>
              <a:t>sahalarında</a:t>
            </a:r>
            <a:r>
              <a:rPr lang="tr-TR" sz="1600" dirty="0" smtClean="0"/>
              <a:t>,</a:t>
            </a:r>
            <a:r>
              <a:rPr lang="en-US" sz="1600" dirty="0"/>
              <a:t> Katılım </a:t>
            </a:r>
            <a:r>
              <a:rPr lang="en-US" sz="1600" dirty="0" smtClean="0"/>
              <a:t>Bankalarında</a:t>
            </a:r>
            <a:r>
              <a:rPr lang="tr-TR" sz="1600" dirty="0" smtClean="0"/>
              <a:t>, </a:t>
            </a:r>
            <a:r>
              <a:rPr lang="en-US" sz="1600" dirty="0" smtClean="0"/>
              <a:t>Türkiye </a:t>
            </a:r>
            <a:r>
              <a:rPr lang="en-US" sz="1600" dirty="0"/>
              <a:t>Katılım Bankaları </a:t>
            </a:r>
            <a:r>
              <a:rPr lang="en-US" sz="1600" dirty="0" smtClean="0"/>
              <a:t>Birliği</a:t>
            </a:r>
            <a:r>
              <a:rPr lang="tr-TR" sz="1600" dirty="0" smtClean="0"/>
              <a:t>’nde,</a:t>
            </a:r>
            <a:r>
              <a:rPr lang="en-US" sz="1600" dirty="0"/>
              <a:t> BDDK, TCMB, TMSF, Hazine Müsteşarlığı gibi </a:t>
            </a:r>
            <a:r>
              <a:rPr lang="en-US" sz="1600" dirty="0" smtClean="0"/>
              <a:t>kuruluşlar</a:t>
            </a:r>
            <a:r>
              <a:rPr lang="tr-TR" sz="1600" dirty="0" smtClean="0"/>
              <a:t>da, </a:t>
            </a:r>
            <a:r>
              <a:rPr lang="en-US" sz="1600" dirty="0" smtClean="0"/>
              <a:t>luslararası </a:t>
            </a:r>
            <a:r>
              <a:rPr lang="en-US" sz="1600" dirty="0"/>
              <a:t>İslam ekonomisi ve finansı kuruluşları olan İslam Kalkınma Bankası, IRTI, AAOIFI, IFSB, INCEIF gibi kurum ve </a:t>
            </a:r>
            <a:r>
              <a:rPr lang="en-US" sz="1600" dirty="0" smtClean="0"/>
              <a:t>kuruluşlarda</a:t>
            </a:r>
            <a:r>
              <a:rPr lang="tr-TR" sz="1600" dirty="0"/>
              <a:t> </a:t>
            </a:r>
            <a:r>
              <a:rPr lang="tr-TR" sz="1600" dirty="0" smtClean="0"/>
              <a:t>çalışabilirler.</a:t>
            </a:r>
            <a:endParaRPr lang="tr-TR" sz="1600" dirty="0"/>
          </a:p>
        </p:txBody>
      </p:sp>
      <p:pic>
        <p:nvPicPr>
          <p:cNvPr id="1026" name="Picture 2" descr="C:\Users\admin\Desktop\halalcoin-1024x682.jpg"/>
          <p:cNvPicPr>
            <a:picLocks noChangeAspect="1" noChangeArrowheads="1"/>
          </p:cNvPicPr>
          <p:nvPr/>
        </p:nvPicPr>
        <p:blipFill>
          <a:blip r:embed="rId2" cstate="print"/>
          <a:srcRect/>
          <a:stretch>
            <a:fillRect/>
          </a:stretch>
        </p:blipFill>
        <p:spPr bwMode="auto">
          <a:xfrm>
            <a:off x="6228184" y="1268760"/>
            <a:ext cx="2915815" cy="367240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28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İş sağlIğI ve güvenlİğİ</a:t>
            </a:r>
            <a:endParaRPr lang="tr-TR" sz="28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4291" y="1596605"/>
            <a:ext cx="5857916" cy="206210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600" dirty="0"/>
              <a:t>P</a:t>
            </a:r>
            <a:r>
              <a:rPr lang="en-US" sz="1600" dirty="0" smtClean="0"/>
              <a:t>rogramda </a:t>
            </a:r>
            <a:r>
              <a:rPr lang="en-US" sz="1600" dirty="0"/>
              <a:t>endüstri kuruluşlarının zaruri ihtiyacı olan ve işletmenin tüm iş güvenliği sorumluluğunu üstlenebilecek bilgi, beceri ve yetenekte "İşçi Sağlığı ve İş Güvenliği teknikeri" yetiştirmek amaçlanmıştır. Program aynı zamanda iş sağlığı ve güvenliği konusunda yasal mevzuatı takip edebilen, yorumlayan ve mesleki etik kurallara uygun davranan, iş güvenliğinin sağlanabilmesi için tüm tedbirleri alabilecek yeterlilikte bireyler yetiştirmeyi amaçlamaktadır. </a:t>
            </a:r>
            <a:endParaRPr lang="tr-TR" dirty="0"/>
          </a:p>
        </p:txBody>
      </p:sp>
      <p:sp>
        <p:nvSpPr>
          <p:cNvPr id="10" name="9 Metin kutusu"/>
          <p:cNvSpPr txBox="1"/>
          <p:nvPr/>
        </p:nvSpPr>
        <p:spPr>
          <a:xfrm>
            <a:off x="284291" y="3699433"/>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65445" y="4184617"/>
            <a:ext cx="5929354"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600" dirty="0"/>
              <a:t>Bölümü seçmek isteyenlerin sabırlı </a:t>
            </a:r>
            <a:r>
              <a:rPr lang="tr-TR" sz="1600" smtClean="0"/>
              <a:t>anlayışIı </a:t>
            </a:r>
            <a:r>
              <a:rPr lang="tr-TR" sz="1600" dirty="0" smtClean="0"/>
              <a:t>ve </a:t>
            </a:r>
            <a:r>
              <a:rPr lang="tr-TR" sz="1600" dirty="0"/>
              <a:t>yardımı ilke edinmiş olmaları gerekmektedir</a:t>
            </a:r>
            <a:r>
              <a:rPr lang="tr-TR" sz="1200" dirty="0" smtClean="0"/>
              <a:t>.</a:t>
            </a:r>
            <a:endParaRPr lang="tr-TR" sz="1100" dirty="0"/>
          </a:p>
        </p:txBody>
      </p:sp>
      <p:sp>
        <p:nvSpPr>
          <p:cNvPr id="12" name="11 Metin kutusu"/>
          <p:cNvSpPr txBox="1"/>
          <p:nvPr/>
        </p:nvSpPr>
        <p:spPr>
          <a:xfrm>
            <a:off x="308853" y="5085300"/>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429264"/>
            <a:ext cx="8643998" cy="132343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1600" dirty="0"/>
              <a:t>Bu programdan mezun olacak öğrenciler kamu, özel sektörde yer alan tüm kurum ve kuruluşlarda "İş Sağlığı ve Güvenliği Teknikeri" olarak istihdam edilme imkânı bulacaklardır. Güncel mevzuat hükümlerine göre İş Sağlığı ve Güvenliği teknikerlerinin sertifika eğitimi sonrası Çalışma Bakanlığı tarafından yapılan İş Güvenliği Uzmanlığı sınavında başarılı olmaları durumunda "C Sınıfı iş güvenliği uzmanı" unvanını alabilmeleri mümkün olacaktır.</a:t>
            </a:r>
            <a:endParaRPr lang="tr-TR" sz="1600" dirty="0"/>
          </a:p>
        </p:txBody>
      </p:sp>
      <p:pic>
        <p:nvPicPr>
          <p:cNvPr id="2050" name="Picture 2" descr="C:\Users\admin\Desktop\iş-sağlığı-ve-güvenliği.jpg"/>
          <p:cNvPicPr>
            <a:picLocks noChangeAspect="1" noChangeArrowheads="1"/>
          </p:cNvPicPr>
          <p:nvPr/>
        </p:nvPicPr>
        <p:blipFill>
          <a:blip r:embed="rId2" cstate="print"/>
          <a:srcRect/>
          <a:stretch>
            <a:fillRect/>
          </a:stretch>
        </p:blipFill>
        <p:spPr bwMode="auto">
          <a:xfrm>
            <a:off x="6228184" y="1196752"/>
            <a:ext cx="2808312" cy="3456384"/>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28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İSTATİSTİK- İSTATİSTİK VE BİLGİSAYAR BİLİMLERİ</a:t>
            </a:r>
            <a:endParaRPr lang="tr-TR" sz="28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571612"/>
            <a:ext cx="5857916" cy="101566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2000" dirty="0" smtClean="0"/>
              <a:t>İstatistik programı, belli bir alanda veri toplama, bu verileri çözümleme ve yorumlama yöntemleri konusunda araştırma ve eğitim yapar. </a:t>
            </a:r>
            <a:endParaRPr lang="tr-TR" sz="2000" dirty="0"/>
          </a:p>
        </p:txBody>
      </p:sp>
      <p:sp>
        <p:nvSpPr>
          <p:cNvPr id="10" name="9 Metin kutusu"/>
          <p:cNvSpPr txBox="1"/>
          <p:nvPr/>
        </p:nvSpPr>
        <p:spPr>
          <a:xfrm>
            <a:off x="285720" y="2714620"/>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071810"/>
            <a:ext cx="5929354" cy="175432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dirty="0" smtClean="0"/>
              <a:t>İstatistik programına girmek isteyenler matematiğe yetenekli ve ilgili; matematiksel kavramlar üzerinde düşünebilen, alanda yeni yollar aramaya hevesli, bilimsel tutuma sahip olmalıdırlar. Sabır, ayrıntılarla uğraşmaktan bıkmama, yılmama gibi kişilik özelliklerine sahip olanlar bu alanda başarılı olabilirler. </a:t>
            </a:r>
          </a:p>
        </p:txBody>
      </p:sp>
      <p:sp>
        <p:nvSpPr>
          <p:cNvPr id="12" name="11 Metin kutusu"/>
          <p:cNvSpPr txBox="1"/>
          <p:nvPr/>
        </p:nvSpPr>
        <p:spPr>
          <a:xfrm>
            <a:off x="285720" y="4786322"/>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143512"/>
            <a:ext cx="8643998" cy="160043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600" dirty="0" smtClean="0"/>
              <a:t>İstatistik programı mezunları genellikle şu üç alanda çalışmaktadırlar: Öğretim, araştırma ve </a:t>
            </a:r>
          </a:p>
          <a:p>
            <a:r>
              <a:rPr lang="tr-TR" sz="1600" dirty="0" smtClean="0"/>
              <a:t>uygulama. Bunlardan ilk ikisi genellikle kuramsal istatistik alanına girer ve bu alana ilgi </a:t>
            </a:r>
          </a:p>
          <a:p>
            <a:r>
              <a:rPr lang="tr-TR" sz="1600" dirty="0" smtClean="0"/>
              <a:t>duyanlar genellikle üniversitelerde öğretim elemanı olarak çalışabilirler. Uygulamalı </a:t>
            </a:r>
          </a:p>
          <a:p>
            <a:r>
              <a:rPr lang="tr-TR" sz="1600" dirty="0" smtClean="0"/>
              <a:t>istatistikçiler sosyal ve politik bilimler, tıp, eğitim, doğal bilimler, endüstriyel faaliyetler vb. </a:t>
            </a:r>
          </a:p>
          <a:p>
            <a:r>
              <a:rPr lang="tr-TR" sz="1600" dirty="0" smtClean="0"/>
              <a:t>alanlarda sayısal verilerin toplanması, çözümlenmesi ve buna dayanarak geleceğe ilişkin </a:t>
            </a:r>
          </a:p>
          <a:p>
            <a:r>
              <a:rPr lang="tr-TR" sz="1600" dirty="0" smtClean="0"/>
              <a:t>tahminler yapılması ile ilgili konularda çalışırlar. </a:t>
            </a:r>
            <a:endParaRPr lang="tr-TR" sz="1600" dirty="0"/>
          </a:p>
        </p:txBody>
      </p:sp>
      <p:pic>
        <p:nvPicPr>
          <p:cNvPr id="20482" name="Picture 2" descr="adsz1av.jpg"/>
          <p:cNvPicPr>
            <a:picLocks noGrp="1" noChangeAspect="1" noChangeArrowheads="1"/>
          </p:cNvPicPr>
          <p:nvPr>
            <p:ph idx="1"/>
          </p:nvPr>
        </p:nvPicPr>
        <p:blipFill>
          <a:blip r:embed="rId2" cstate="print"/>
          <a:stretch>
            <a:fillRect/>
          </a:stretch>
        </p:blipFill>
        <p:spPr bwMode="auto">
          <a:xfrm>
            <a:off x="6286512" y="1285860"/>
            <a:ext cx="2714644" cy="3429024"/>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28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İŞLETME- İŞLETME (A.Ö)</a:t>
            </a:r>
            <a:endParaRPr lang="tr-TR" sz="28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EA</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571612"/>
            <a:ext cx="5857916" cy="107721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600" dirty="0" smtClean="0"/>
              <a:t>İşletme programı, tükenebilir kaynakların insanların ihtiyaçlarını karşılamak için en etkin biçimde kullanılması, bu kaynakların artırılması ve üretilen mal ve hizmetlerin bölüşümü ile ilgili konularda eğitim ve araştırma yapar</a:t>
            </a:r>
            <a:r>
              <a:rPr lang="tr-TR" sz="1200" dirty="0" smtClean="0"/>
              <a:t>.</a:t>
            </a:r>
            <a:endParaRPr lang="tr-TR" sz="1200" dirty="0"/>
          </a:p>
        </p:txBody>
      </p:sp>
      <p:sp>
        <p:nvSpPr>
          <p:cNvPr id="10" name="9 Metin kutusu"/>
          <p:cNvSpPr txBox="1"/>
          <p:nvPr/>
        </p:nvSpPr>
        <p:spPr>
          <a:xfrm>
            <a:off x="285720" y="2714620"/>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071810"/>
            <a:ext cx="5857916" cy="1538883"/>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600" dirty="0" smtClean="0"/>
              <a:t>Bu alanda öğrenim yapmak isteyenlerin akademik yeteneğin yanı sıra, sayısal düşünme yeteneğine de sahip olmaları beklenir. Başarılı olabilmek için her şeyden önce araştırma, inceleme yapmayı, yönetim ve idari alanlarda çalışmayı sevmek önemlidir. Yaratıcılık da bu alanda başarıyı artıran bir özelliktir</a:t>
            </a:r>
            <a:endParaRPr lang="tr-TR" sz="1400" dirty="0" smtClean="0"/>
          </a:p>
          <a:p>
            <a:endParaRPr lang="tr-TR" sz="1400" dirty="0" smtClean="0"/>
          </a:p>
        </p:txBody>
      </p:sp>
      <p:sp>
        <p:nvSpPr>
          <p:cNvPr id="12" name="11 Metin kutusu"/>
          <p:cNvSpPr txBox="1"/>
          <p:nvPr/>
        </p:nvSpPr>
        <p:spPr>
          <a:xfrm>
            <a:off x="285720" y="4786322"/>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143512"/>
            <a:ext cx="8643998" cy="1107996"/>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600" dirty="0" smtClean="0"/>
              <a:t>Mezunlar çok çeşitli alanlarda iş bulabilmekle birlikte, ise de son yıllarda en çok bankalar ile </a:t>
            </a:r>
          </a:p>
          <a:p>
            <a:r>
              <a:rPr lang="tr-TR" sz="1600" dirty="0" smtClean="0"/>
              <a:t>eğitim ve araştırma kurumlarında istihdam edilmektedirler.</a:t>
            </a:r>
          </a:p>
          <a:p>
            <a:endParaRPr lang="tr-TR" sz="1600" dirty="0" smtClean="0"/>
          </a:p>
          <a:p>
            <a:endParaRPr lang="tr-TR" sz="1600" dirty="0" smtClean="0"/>
          </a:p>
        </p:txBody>
      </p:sp>
      <p:pic>
        <p:nvPicPr>
          <p:cNvPr id="20482" name="Picture 2" descr="adsz1av.jpg"/>
          <p:cNvPicPr>
            <a:picLocks noGrp="1" noChangeAspect="1" noChangeArrowheads="1"/>
          </p:cNvPicPr>
          <p:nvPr>
            <p:ph idx="1"/>
          </p:nvPr>
        </p:nvPicPr>
        <p:blipFill>
          <a:blip r:embed="rId2" cstate="print"/>
          <a:stretch>
            <a:fillRect/>
          </a:stretch>
        </p:blipFill>
        <p:spPr bwMode="auto">
          <a:xfrm>
            <a:off x="6286512" y="1214422"/>
            <a:ext cx="2714644" cy="3429024"/>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28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İŞLETME MÜHENDİSLİĞİ </a:t>
            </a:r>
            <a:endParaRPr lang="tr-TR" sz="28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214422"/>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571612"/>
            <a:ext cx="5857916" cy="101566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600" dirty="0" smtClean="0"/>
              <a:t>İşletmelerin teknik kadroları ile sosyal bilimler eğitimi görmüş işletmeci kadroları arasındaki bağı kurabilecek yönetim elemanları yetiştirme amacına yönelik eğitim ve araştırma yapar. </a:t>
            </a:r>
            <a:r>
              <a:rPr lang="tr-TR" sz="1200" dirty="0" smtClean="0"/>
              <a:t/>
            </a:r>
            <a:br>
              <a:rPr lang="tr-TR" sz="1200" dirty="0" smtClean="0"/>
            </a:br>
            <a:endParaRPr lang="tr-TR" sz="1200" dirty="0"/>
          </a:p>
        </p:txBody>
      </p:sp>
      <p:sp>
        <p:nvSpPr>
          <p:cNvPr id="10" name="9 Metin kutusu"/>
          <p:cNvSpPr txBox="1"/>
          <p:nvPr/>
        </p:nvSpPr>
        <p:spPr>
          <a:xfrm>
            <a:off x="285720" y="2714620"/>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071810"/>
            <a:ext cx="5857916" cy="129266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600" dirty="0" smtClean="0"/>
              <a:t>Üstün bir genel akademik yeteneğin yanı sıra, özellikle sayısal düşünme yeteneğine sahip, matematik, fizik, kimya gibi temel fen, sosyoloji ve psikoloji gibi sosyal bilim derslerinde başarılı olması gerekir. </a:t>
            </a:r>
            <a:r>
              <a:rPr lang="tr-TR" sz="1400" dirty="0" smtClean="0"/>
              <a:t/>
            </a:r>
            <a:br>
              <a:rPr lang="tr-TR" sz="1400" dirty="0" smtClean="0"/>
            </a:br>
            <a:endParaRPr lang="tr-TR" sz="1400" dirty="0" smtClean="0"/>
          </a:p>
        </p:txBody>
      </p:sp>
      <p:sp>
        <p:nvSpPr>
          <p:cNvPr id="12" name="11 Metin kutusu"/>
          <p:cNvSpPr txBox="1"/>
          <p:nvPr/>
        </p:nvSpPr>
        <p:spPr>
          <a:xfrm>
            <a:off x="285720" y="4786322"/>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143512"/>
            <a:ext cx="8643998" cy="132343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600" dirty="0" smtClean="0"/>
              <a:t>"İşletme Mühendisi" unvanı verilir. Ülkemiz hızlı bir sanayileşme süreci içindedir. Bu süreç işletme mühendisi ihtiyacının artmasına neden olmaktadır. Özellikle kamu iktisadi teşekküllerine bağlı büyük işletmelerde, özel sektörün büyük fabrikalarında üretim faaliyetleriyle işletme faaliyetlerinin koordinasyonunu sağlayan işletme mühendislerine gelecekte duyulan gereksinme daha da artacaktır. Bu nedenle, mezunların iş bulma olanakları oldukça geniştir.  </a:t>
            </a:r>
          </a:p>
        </p:txBody>
      </p:sp>
      <p:pic>
        <p:nvPicPr>
          <p:cNvPr id="20482" name="Picture 2" descr="adsz1av.jpg"/>
          <p:cNvPicPr>
            <a:picLocks noGrp="1" noChangeAspect="1" noChangeArrowheads="1"/>
          </p:cNvPicPr>
          <p:nvPr>
            <p:ph idx="1"/>
          </p:nvPr>
        </p:nvPicPr>
        <p:blipFill>
          <a:blip r:embed="rId2" cstate="print"/>
          <a:stretch>
            <a:fillRect/>
          </a:stretch>
        </p:blipFill>
        <p:spPr bwMode="auto">
          <a:xfrm>
            <a:off x="6286512" y="1214422"/>
            <a:ext cx="2714644" cy="342902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fontScale="90000"/>
          </a:bodyPr>
          <a:lstStyle/>
          <a:p>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İÇ MİMARLIK VE ÇEVRE TASARIM</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489383" y="1214422"/>
            <a:ext cx="2227896" cy="3643338"/>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EA</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107721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600" dirty="0" smtClean="0"/>
              <a:t>İnsanın ihtiyaçlarına ve eldeki malzemenin niteliğine uygun olarak, iç mekânın düzenlenmesi ve mekâna özgü mobilyaların özgün biçimlerinin tasarımı ile ilgili konularda eğitim ve araştırma yapmaktır.</a:t>
            </a:r>
            <a:endParaRPr lang="tr-TR" sz="1600"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600" dirty="0" smtClean="0"/>
              <a:t>Bu alana girmek isteyen lise öğrencileri kendilerini özellikle resim, genel kültür, sosyoloji, sanat tarihi ve insan bilimleri alanlarında iyi yetiştirmelidirler.  Ayrıca kişinin normalin üstünde bir akademik yeteneğin yanında, düzgün şekil çizebilme, düşüncesini ifade edebilme gücüne sahip, yaratıcı bir kimse olması gereklidir. </a:t>
            </a:r>
            <a:endParaRPr lang="tr-TR" sz="1600"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429264"/>
            <a:ext cx="8643998" cy="138499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400" dirty="0" smtClean="0"/>
              <a:t>İç mimarlık programında mezun olanlara "İç Mimar" unvanı verilir. İç mimarlık Türkiye </a:t>
            </a:r>
          </a:p>
          <a:p>
            <a:r>
              <a:rPr lang="tr-TR" sz="1400" dirty="0" smtClean="0"/>
              <a:t>Mühendis ve Mimarlar Odası Birliğine bağlı İç Mimarlık Odası içinde yer alır. İç mimarın çalışma alanı, tasarım aşamasında büro; uygulama ve denetim aşamasında yapılar; malzemelerin yapım aşamasında atölyeler ve fabrikalardır. İç mimarlar yürürlükteki kanun ve sözleşme hükümlerine göre kamu kesiminde özellikle Bayındırlık ve İskân Bakanlığında, belediyelerde çalışabildikleri gibi, serbest olarak kendi bürolarında da çalışmalarını yürütmektedirler. Ülkemizde yetenekli iç mimarlara her zaman ihtiyaç duyulmaktadır. </a:t>
            </a:r>
            <a:endParaRPr lang="tr-TR"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a:bodyPr>
          <a:lstStyle/>
          <a:p>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İKTİSAT</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pic>
        <p:nvPicPr>
          <p:cNvPr id="14" name="13 İçerik Yer Tutucusu" descr="792220081105022416656.jpg"/>
          <p:cNvPicPr>
            <a:picLocks noGrp="1" noChangeAspect="1"/>
          </p:cNvPicPr>
          <p:nvPr>
            <p:ph idx="1"/>
          </p:nvPr>
        </p:nvPicPr>
        <p:blipFill>
          <a:blip r:embed="rId2" cstate="print"/>
          <a:stretch>
            <a:fillRect/>
          </a:stretch>
        </p:blipFill>
        <p:spPr>
          <a:xfrm>
            <a:off x="6489382" y="1214422"/>
            <a:ext cx="2440335" cy="3571900"/>
          </a:xfrm>
        </p:spPr>
        <p:style>
          <a:lnRef idx="3">
            <a:schemeClr val="lt1"/>
          </a:lnRef>
          <a:fillRef idx="1">
            <a:schemeClr val="accent1"/>
          </a:fillRef>
          <a:effectRef idx="1">
            <a:schemeClr val="accent1"/>
          </a:effectRef>
          <a:fontRef idx="minor">
            <a:schemeClr val="lt1"/>
          </a:fontRef>
        </p:style>
      </p:pic>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EA</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dirty="0" smtClean="0"/>
              <a:t>İktisat programı, tükenebilir kaynakların insanların ihtiyaçlarını karşılamak için en etkin biçimde kullanılması, bu kaynakların artırılması ve üretilen mal ve hizmetlerin bölüşümü ile ilgili konularda eğitim ve araştırma yapar.</a:t>
            </a:r>
            <a:endParaRPr lang="tr-TR" b="1" dirty="0" smtClean="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600" dirty="0" smtClean="0"/>
              <a:t>Bu alanda öğrenim yapmak isteyenlerin akademik yeteneğin yanı sıra, sayısal düşünme yeteneğine de sahip olmaları beklenir. Başarılı olabilmek için her şeyden önce araştırma, inceleme yapmayı, yönetim ve idari alanlarda çalışmayı sevmek önemlidir. Yaratıcılık da bu alanda başarıyı artıran bir özelliktir.</a:t>
            </a:r>
            <a:endParaRPr lang="tr-TR" sz="1600"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429264"/>
            <a:ext cx="8643998" cy="1323439"/>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600" dirty="0" smtClean="0"/>
              <a:t>Üniversitelerin iktisat bölümlerinden mezun olanlar işgücü piyasasında "İktisatçı" olarak </a:t>
            </a:r>
          </a:p>
          <a:p>
            <a:r>
              <a:rPr lang="tr-TR" sz="1600" dirty="0" smtClean="0"/>
              <a:t>görev alırlar. İktisatçılar çalıştıkları kurumda hammadde ve insan gücü kaynaklarının en kârlı </a:t>
            </a:r>
          </a:p>
          <a:p>
            <a:r>
              <a:rPr lang="tr-TR" sz="1600" dirty="0" smtClean="0"/>
              <a:t>biçimde kullanılmasına ve üretilen malların pazarlanmasında en uygun yöntemlerin </a:t>
            </a:r>
          </a:p>
          <a:p>
            <a:r>
              <a:rPr lang="tr-TR" sz="1600" dirty="0" smtClean="0"/>
              <a:t>bulunmasına çalışırlar. Mezunlar çok çeşitli alanlarda iş bulabilmekle birlikte, ise de son yıllarda en çok bankalar ile eğitim ve araştırma kurumlarında istihdam edilmektedirler.</a:t>
            </a:r>
            <a:endParaRPr lang="tr-TR"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rmAutofit/>
          </a:bodyPr>
          <a:lstStyle/>
          <a:p>
            <a:r>
              <a:rPr lang="tr-TR"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İLAHİYAT</a:t>
            </a:r>
            <a:endParaRPr lang="tr-TR"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SÖZ</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dirty="0" smtClean="0"/>
              <a:t>İlahiyat programının amacı, din görevlerinin yürütülmesi alanında insan gücünü yetiştirmektir. </a:t>
            </a:r>
            <a:endParaRPr lang="tr-TR" dirty="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600" dirty="0" smtClean="0"/>
              <a:t>İlahiyat programına girmek isteyenlerin sözel yeteneğe ve belleğe sahip ikna gücü yüksek, insanlara yardım etmekten hoşlanan kimseler olmaları gerekir. </a:t>
            </a:r>
            <a:endParaRPr lang="tr-TR" sz="1600"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429264"/>
            <a:ext cx="8643998"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600" dirty="0" smtClean="0"/>
              <a:t>İlahiyat programını bitirenlere "Din İşleri Meslek Elemanı" unvanı verilir. Din işleri meslek </a:t>
            </a:r>
          </a:p>
          <a:p>
            <a:r>
              <a:rPr lang="tr-TR" sz="1600" dirty="0" smtClean="0"/>
              <a:t>elemanları müftülüklere bağlı ibadet yerlerinde vatandaşların din görevlerini yerine </a:t>
            </a:r>
          </a:p>
          <a:p>
            <a:r>
              <a:rPr lang="tr-TR" sz="1600" dirty="0" smtClean="0"/>
              <a:t>getirmelerinde yardımcı olurlar. Din görevlileri, Diyanet İşleri Başkanlığına bağlı kurumlarda, belediyelerde ve hastanelerde görev alabilirler.</a:t>
            </a:r>
            <a:endParaRPr lang="tr-TR" sz="1600" dirty="0"/>
          </a:p>
        </p:txBody>
      </p:sp>
      <p:pic>
        <p:nvPicPr>
          <p:cNvPr id="87042" name="Picture 2" descr="http://3.bp.blogspot.com/_XmuOWxR1G2Y/Rvqs9TQd7BI/AAAAAAAAAOg/1s-T_RUizl4/s1600/kocatepe_mosque000.jpg"/>
          <p:cNvPicPr>
            <a:picLocks noGrp="1" noChangeAspect="1" noChangeArrowheads="1"/>
          </p:cNvPicPr>
          <p:nvPr>
            <p:ph idx="1"/>
          </p:nvPr>
        </p:nvPicPr>
        <p:blipFill>
          <a:blip r:embed="rId2" cstate="print"/>
          <a:srcRect/>
          <a:stretch>
            <a:fillRect/>
          </a:stretch>
        </p:blipFill>
        <p:spPr bwMode="auto">
          <a:xfrm>
            <a:off x="6286512" y="1214422"/>
            <a:ext cx="2714644" cy="357189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28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İLETİŞİM- İLETİŞİM BİLİMLERİ- İLETİŞİM SANATLARI- İLETİŞİM TASARIMI</a:t>
            </a:r>
            <a:endParaRPr lang="tr-TR" sz="28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SÖZ</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110799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600" dirty="0" smtClean="0"/>
              <a:t>İletişim sanatları programının amacı, reklamcılık, halkla ilişkiler, kuruluşların çevre ile ilişkilerinin düzenlenmesi, iletişim ve tanıtma sorunlarının çözülmesi alanında çalışacak elemanları yetiştirmektir. </a:t>
            </a:r>
            <a:r>
              <a:rPr lang="tr-TR" dirty="0" smtClean="0"/>
              <a:t> </a:t>
            </a:r>
            <a:endParaRPr lang="tr-TR" dirty="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10772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600" dirty="0" smtClean="0"/>
              <a:t>İletişim sanatları programına ön kayıt sistemiyle öğrenci alınmaktadır. Halkla ilişkiler reklamcılık alanında çalışacak kimselerin iş ve ticaret konusunda bilgili, uyumlu ve geçimli, </a:t>
            </a:r>
          </a:p>
          <a:p>
            <a:r>
              <a:rPr lang="tr-TR" sz="1600" dirty="0" smtClean="0"/>
              <a:t>diğer insanlarla işbirliği yapabilen kimseler olmaları beklenir</a:t>
            </a:r>
            <a:endParaRPr lang="tr-TR" sz="1600"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429264"/>
            <a:ext cx="8643998"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600" dirty="0" smtClean="0"/>
              <a:t>Bu programı bitirenler, kamu ve özel kesimde yer alan kuruluşlarda halkla ilişkiler ve </a:t>
            </a:r>
          </a:p>
          <a:p>
            <a:r>
              <a:rPr lang="tr-TR" sz="1600" dirty="0" smtClean="0"/>
              <a:t>reklamcılık uzmanı olarak çalışabilirler. Bu görevlerinde örneğin, reklam ajansları için </a:t>
            </a:r>
          </a:p>
          <a:p>
            <a:r>
              <a:rPr lang="tr-TR" sz="1600" dirty="0" smtClean="0"/>
              <a:t>kampanya hazırlamak, metin yazmak, yaratıcı çalışmalar yapmak gibi sorumlulukları </a:t>
            </a:r>
          </a:p>
          <a:p>
            <a:r>
              <a:rPr lang="tr-TR" sz="1600" dirty="0" smtClean="0"/>
              <a:t>üstlenebilirler. </a:t>
            </a:r>
            <a:endParaRPr lang="tr-TR" sz="1600" dirty="0"/>
          </a:p>
        </p:txBody>
      </p:sp>
      <p:pic>
        <p:nvPicPr>
          <p:cNvPr id="20482" name="Picture 2" descr="adsz1av.jpg"/>
          <p:cNvPicPr>
            <a:picLocks noGrp="1" noChangeAspect="1" noChangeArrowheads="1"/>
          </p:cNvPicPr>
          <p:nvPr>
            <p:ph idx="1"/>
          </p:nvPr>
        </p:nvPicPr>
        <p:blipFill>
          <a:blip r:embed="rId2" cstate="print"/>
          <a:stretch>
            <a:fillRect/>
          </a:stretch>
        </p:blipFill>
        <p:spPr bwMode="auto">
          <a:xfrm>
            <a:off x="6442867" y="1214422"/>
            <a:ext cx="2401904" cy="364333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pPr algn="ctr"/>
            <a:r>
              <a:rPr lang="tr-TR" sz="28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İLKÖĞRETİM MATEMATİK ÖĞRETMENLİĞİ</a:t>
            </a:r>
            <a:endParaRPr lang="tr-TR" sz="28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92333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dirty="0" smtClean="0"/>
              <a:t>İlköğretimde matematik derslerinde görev alacak öğretmenlerin yetiştirilmesine yönelik eğitim ve araştırma yapılmaktadır. </a:t>
            </a:r>
            <a:endParaRPr lang="tr-TR" dirty="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60667"/>
            <a:ext cx="5929354"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600" dirty="0" smtClean="0"/>
              <a:t>Matematikte başarılı,iyi iletişim kuran kimseler olmaları gerekir. </a:t>
            </a:r>
          </a:p>
          <a:p>
            <a:endParaRPr lang="tr-TR" sz="1600"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429264"/>
            <a:ext cx="8643998" cy="58477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600" dirty="0" smtClean="0"/>
              <a:t>İlköğretim okullarında, Özel okullarda, dershanelerde matematik öğretmeni olanak görev yapabilirler</a:t>
            </a:r>
            <a:endParaRPr lang="tr-TR" sz="1600" dirty="0"/>
          </a:p>
        </p:txBody>
      </p:sp>
      <p:pic>
        <p:nvPicPr>
          <p:cNvPr id="20482" name="Picture 2" descr="adsz1av.jpg"/>
          <p:cNvPicPr>
            <a:picLocks noGrp="1" noChangeAspect="1" noChangeArrowheads="1"/>
          </p:cNvPicPr>
          <p:nvPr>
            <p:ph idx="1"/>
          </p:nvPr>
        </p:nvPicPr>
        <p:blipFill>
          <a:blip r:embed="rId2" cstate="print"/>
          <a:stretch>
            <a:fillRect/>
          </a:stretch>
        </p:blipFill>
        <p:spPr bwMode="auto">
          <a:xfrm>
            <a:off x="6442867" y="1285860"/>
            <a:ext cx="2401904" cy="335758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32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İMALAT MÜHENDİSLİĞİ</a:t>
            </a:r>
            <a:endParaRPr lang="tr-TR" sz="32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SAY</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101566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2000" dirty="0" smtClean="0"/>
              <a:t>İmalat Mühendisi temel olarak, soyut halde bulunan</a:t>
            </a:r>
          </a:p>
          <a:p>
            <a:r>
              <a:rPr lang="tr-TR" sz="2000" dirty="0" smtClean="0"/>
              <a:t>tasarımı en kaliteli, en hızlı ve en düşük maliyetle somut hale getirme becerisine sahip mühendistir.</a:t>
            </a:r>
            <a:endParaRPr lang="tr-TR" sz="2000" dirty="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357158" y="3357562"/>
            <a:ext cx="5929354"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2000" dirty="0" smtClean="0"/>
              <a:t>İmalat mühendisliği programında başarılı olmak için, kişilerin temel fen bilimlerine yatkın olup, bu bilgileri imalat yöntemleri ile bağdaştırarak uygulamak için gerekli ilgi ve meraka sahip olmaları gereklidir.  </a:t>
            </a:r>
            <a:endParaRPr lang="tr-TR" sz="2000" dirty="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429264"/>
            <a:ext cx="8643998"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600" dirty="0" smtClean="0"/>
              <a:t>Bir İmalat Mühendisi imalat yapan her alanda görev alabilir. İmalat Mühendislerinin potansiyel çalışma alanları arasında başta otomotiv, uçak, beyaz eşya, elektronik malzeme ve demir-çelik</a:t>
            </a:r>
          </a:p>
          <a:p>
            <a:r>
              <a:rPr lang="tr-TR" sz="1600" dirty="0" smtClean="0"/>
              <a:t>olmak üzere, bünyesinde imalat gerçekleşen daha birçok sektörü saymak mümkündür.</a:t>
            </a:r>
            <a:endParaRPr lang="tr-TR" sz="1600" dirty="0"/>
          </a:p>
        </p:txBody>
      </p:sp>
      <p:pic>
        <p:nvPicPr>
          <p:cNvPr id="20482" name="Picture 2" descr="adsz1av.jpg"/>
          <p:cNvPicPr>
            <a:picLocks noGrp="1" noChangeAspect="1" noChangeArrowheads="1"/>
          </p:cNvPicPr>
          <p:nvPr>
            <p:ph idx="1"/>
          </p:nvPr>
        </p:nvPicPr>
        <p:blipFill>
          <a:blip r:embed="rId2" cstate="print"/>
          <a:stretch>
            <a:fillRect/>
          </a:stretch>
        </p:blipFill>
        <p:spPr bwMode="auto">
          <a:xfrm>
            <a:off x="6357950" y="1214422"/>
            <a:ext cx="2643206" cy="364333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28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İNGİLİZ DİL BİLİMİ- İNGİLİZ DİLİ VE EDEBİYETI- İNGİLİZCE ÖĞRETMENLİĞİ</a:t>
            </a:r>
            <a:endParaRPr lang="tr-TR" sz="28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DİL</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718723"/>
            <a:ext cx="5857916" cy="106182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600" dirty="0" smtClean="0"/>
              <a:t>İngiliz Dil Biliminde; İngilizcenin yapısı ,grameri, kelimelerin kökenlerini diğer dillerle ilişkileri konularında eğitim ve araştırma yapar.</a:t>
            </a:r>
          </a:p>
          <a:p>
            <a:endParaRPr lang="tr-TR" sz="1500" dirty="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57562"/>
            <a:ext cx="5929354" cy="138499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400" dirty="0" smtClean="0"/>
              <a:t>Sözel yeteneği güçlü, yabancı dil öğrenmeye  istekli olmaları gerekmektedir. </a:t>
            </a:r>
          </a:p>
          <a:p>
            <a:endParaRPr lang="tr-TR" sz="1400" dirty="0" smtClean="0"/>
          </a:p>
          <a:p>
            <a:endParaRPr lang="tr-TR" sz="1400" dirty="0" smtClean="0"/>
          </a:p>
          <a:p>
            <a:endParaRPr lang="tr-TR" sz="1400" dirty="0" smtClean="0"/>
          </a:p>
          <a:p>
            <a:endParaRPr lang="tr-TR" sz="1400" dirty="0" smtClean="0"/>
          </a:p>
          <a:p>
            <a:endParaRPr lang="tr-TR" sz="1400" dirty="0" smtClean="0"/>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429264"/>
            <a:ext cx="8643998"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600" dirty="0" smtClean="0"/>
              <a:t>TRT, Kültür ve Turizm Bakanlığı, Milli Eğitim, Sanayi ve Ticaret Bakanlığı, elçilikler ve turizm şirketlerinde çalışabilirler, öğretmenlik sertifikası olanlar öğretmenlik yapabilirler. Mütercim-tercümanlık görevlerinde bulunabilirler. Okul ve büro ortamında; eğitimciler, yöneticiler, çevirmenler ve meslektaşlarıyla beraber çalışırlar. </a:t>
            </a:r>
            <a:endParaRPr lang="tr-TR" sz="1600" dirty="0"/>
          </a:p>
        </p:txBody>
      </p:sp>
      <p:pic>
        <p:nvPicPr>
          <p:cNvPr id="20482" name="Picture 2" descr="adsz1av.jpg"/>
          <p:cNvPicPr>
            <a:picLocks noGrp="1" noChangeAspect="1" noChangeArrowheads="1"/>
          </p:cNvPicPr>
          <p:nvPr>
            <p:ph idx="1"/>
          </p:nvPr>
        </p:nvPicPr>
        <p:blipFill>
          <a:blip r:embed="rId2" cstate="print"/>
          <a:stretch>
            <a:fillRect/>
          </a:stretch>
        </p:blipFill>
        <p:spPr bwMode="auto">
          <a:xfrm>
            <a:off x="6357950" y="1214422"/>
            <a:ext cx="2643206" cy="35719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6338902" cy="785818"/>
          </a:xfrm>
        </p:spPr>
        <p:txBody>
          <a:bodyPr>
            <a:noAutofit/>
          </a:bodyPr>
          <a:lstStyle/>
          <a:p>
            <a:r>
              <a:rPr lang="tr-TR" sz="28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İNSAN KAYNAKLARI YÖNETİMİ </a:t>
            </a:r>
            <a:br>
              <a:rPr lang="tr-TR" sz="28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br>
            <a:r>
              <a:rPr lang="tr-TR" sz="2800" dirty="0" smtClean="0">
                <a:solidFill>
                  <a:srgbClr val="FF0000"/>
                </a:solidFill>
                <a:effectLst>
                  <a:outerShdw blurRad="38100" dist="38100" dir="2700000" algn="tl">
                    <a:srgbClr val="000000">
                      <a:alpha val="43137"/>
                    </a:srgbClr>
                  </a:outerShdw>
                  <a:reflection blurRad="12700" stA="48000" endA="300" endPos="55000" dir="5400000" sy="-90000" algn="bl" rotWithShape="0"/>
                </a:effectLst>
              </a:rPr>
              <a:t>BÖLÜMÜ</a:t>
            </a:r>
            <a:endParaRPr lang="tr-TR" sz="2800" dirty="0">
              <a:solidFill>
                <a:srgbClr val="FF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3 Metin kutusu"/>
          <p:cNvSpPr txBox="1"/>
          <p:nvPr/>
        </p:nvSpPr>
        <p:spPr>
          <a:xfrm>
            <a:off x="6286512" y="13071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PUAN TÜRÜ</a:t>
            </a:r>
            <a:endParaRPr lang="tr-TR" b="1" dirty="0"/>
          </a:p>
        </p:txBody>
      </p:sp>
      <p:sp>
        <p:nvSpPr>
          <p:cNvPr id="5" name="4 Metin kutusu"/>
          <p:cNvSpPr txBox="1"/>
          <p:nvPr/>
        </p:nvSpPr>
        <p:spPr>
          <a:xfrm>
            <a:off x="6286512" y="571480"/>
            <a:ext cx="2643206" cy="36933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tr-TR" b="1" dirty="0" smtClean="0"/>
              <a:t>EA</a:t>
            </a:r>
            <a:endParaRPr lang="tr-TR" b="1" dirty="0"/>
          </a:p>
        </p:txBody>
      </p:sp>
      <p:sp>
        <p:nvSpPr>
          <p:cNvPr id="8" name="7 Metin kutusu"/>
          <p:cNvSpPr txBox="1"/>
          <p:nvPr/>
        </p:nvSpPr>
        <p:spPr>
          <a:xfrm>
            <a:off x="285720" y="1220146"/>
            <a:ext cx="5857916" cy="338554"/>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tr-TR" sz="1600" b="1" dirty="0" smtClean="0"/>
              <a:t>PROGRAMIN AMACI:</a:t>
            </a:r>
            <a:endParaRPr lang="tr-TR" sz="1600" b="1" dirty="0"/>
          </a:p>
        </p:txBody>
      </p:sp>
      <p:sp>
        <p:nvSpPr>
          <p:cNvPr id="9" name="8 Metin kutusu"/>
          <p:cNvSpPr txBox="1"/>
          <p:nvPr/>
        </p:nvSpPr>
        <p:spPr>
          <a:xfrm>
            <a:off x="285720" y="1571612"/>
            <a:ext cx="5857916" cy="132343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tr-TR" sz="1600" dirty="0" smtClean="0"/>
              <a:t>Kamu ve özel sektörde insan kaynakları bölümlerinde, çalışanların işe alınmasından, planlanmasına, ücretlendirilmesinden değerlendirilmesine kadar tüm süreçleri planlayan ve yöneten, çalışma ortamındaki sosyal ilişkileri ve bunların toplumsal ve bireysel etkilerini inceleyen bireyler yetiştirmektir.</a:t>
            </a:r>
            <a:endParaRPr lang="tr-TR" sz="1600" dirty="0"/>
          </a:p>
        </p:txBody>
      </p:sp>
      <p:sp>
        <p:nvSpPr>
          <p:cNvPr id="10" name="9 Metin kutusu"/>
          <p:cNvSpPr txBox="1"/>
          <p:nvPr/>
        </p:nvSpPr>
        <p:spPr>
          <a:xfrm>
            <a:off x="285720" y="2928934"/>
            <a:ext cx="5857916" cy="338554"/>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tr-TR" sz="1600" b="1" dirty="0" smtClean="0"/>
              <a:t>BU MESLEĞİ SEÇECEKLERDE BULUNMASI GEREKEN NİTELİKLER:</a:t>
            </a:r>
            <a:endParaRPr lang="tr-TR" sz="1600" b="1" dirty="0"/>
          </a:p>
        </p:txBody>
      </p:sp>
      <p:sp>
        <p:nvSpPr>
          <p:cNvPr id="11" name="10 Metin kutusu"/>
          <p:cNvSpPr txBox="1"/>
          <p:nvPr/>
        </p:nvSpPr>
        <p:spPr>
          <a:xfrm>
            <a:off x="285720" y="3357562"/>
            <a:ext cx="5929354"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tr-TR" sz="1600" dirty="0" smtClean="0"/>
              <a:t>Ulusal ve uluslararası düzeyde araştırmalar yapabilecek ve bu bilgileri raporlayabilecek, uluslararası rekabette ve ulusal kalkınmada gerekli insan gücü politikalarını işletme düzeyinde ve ulusal düzeyde planlayabilme yetenek ve niteliklere sahip olunmalıdır</a:t>
            </a:r>
            <a:r>
              <a:rPr lang="tr-TR" sz="1400" dirty="0" smtClean="0"/>
              <a:t>.</a:t>
            </a:r>
          </a:p>
        </p:txBody>
      </p:sp>
      <p:sp>
        <p:nvSpPr>
          <p:cNvPr id="12" name="11 Metin kutusu"/>
          <p:cNvSpPr txBox="1"/>
          <p:nvPr/>
        </p:nvSpPr>
        <p:spPr>
          <a:xfrm>
            <a:off x="285720" y="4947834"/>
            <a:ext cx="8643998" cy="338554"/>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tr-TR" sz="1600" b="1" dirty="0" smtClean="0"/>
              <a:t>MEZUNLARIN KAZANDIKLARI UNVAN VE YAPTIKLARI İŞLER :</a:t>
            </a:r>
            <a:endParaRPr lang="tr-TR" sz="1600" b="1" dirty="0"/>
          </a:p>
        </p:txBody>
      </p:sp>
      <p:sp>
        <p:nvSpPr>
          <p:cNvPr id="13" name="12 Metin kutusu"/>
          <p:cNvSpPr txBox="1"/>
          <p:nvPr/>
        </p:nvSpPr>
        <p:spPr>
          <a:xfrm>
            <a:off x="285720" y="5429264"/>
            <a:ext cx="8643998"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tr-TR" sz="1600" dirty="0" smtClean="0"/>
              <a:t>Çeşitli özel kurumlar ve kamu kurumlarıdır. Şirketlerin orta ve üst kademelerinde ihtiyaç duyulan yöneticileri seçen, firmaların politikalarını belirleyen, profesyonel eğitim ve danışmanlık şirketlerinde istihdam edilebilirler. İngilizce bilmek ve iyi derecede bilgisayar kullanmak gerekmektedir.</a:t>
            </a:r>
            <a:endParaRPr lang="tr-TR" sz="1600" dirty="0"/>
          </a:p>
        </p:txBody>
      </p:sp>
      <p:pic>
        <p:nvPicPr>
          <p:cNvPr id="20482" name="Picture 2" descr="adsz1av.jpg"/>
          <p:cNvPicPr>
            <a:picLocks noGrp="1" noChangeAspect="1" noChangeArrowheads="1"/>
          </p:cNvPicPr>
          <p:nvPr>
            <p:ph idx="1"/>
          </p:nvPr>
        </p:nvPicPr>
        <p:blipFill>
          <a:blip r:embed="rId2" cstate="print"/>
          <a:stretch>
            <a:fillRect/>
          </a:stretch>
        </p:blipFill>
        <p:spPr bwMode="auto">
          <a:xfrm>
            <a:off x="6357950" y="1285860"/>
            <a:ext cx="2643206" cy="3286147"/>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1415</TotalTime>
  <Words>1874</Words>
  <Application>Microsoft Office PowerPoint</Application>
  <PresentationFormat>Ekran Gösterisi (4:3)</PresentationFormat>
  <Paragraphs>152</Paragraphs>
  <Slides>15</Slides>
  <Notes>1</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Gezinti</vt:lpstr>
      <vt:lpstr>MESLEKLERİ TANIYALIM DÖRT YILLIK LİSANS PROGRAMLARI ‘İ’  </vt:lpstr>
      <vt:lpstr>İÇ MİMARLIK VE ÇEVRE TASARIM</vt:lpstr>
      <vt:lpstr>İKTİSAT</vt:lpstr>
      <vt:lpstr>İLAHİYAT</vt:lpstr>
      <vt:lpstr>İLETİŞİM- İLETİŞİM BİLİMLERİ- İLETİŞİM SANATLARI- İLETİŞİM TASARIMI</vt:lpstr>
      <vt:lpstr>İLKÖĞRETİM MATEMATİK ÖĞRETMENLİĞİ</vt:lpstr>
      <vt:lpstr>İMALAT MÜHENDİSLİĞİ</vt:lpstr>
      <vt:lpstr>İNGİLİZ DİL BİLİMİ- İNGİLİZ DİLİ VE EDEBİYETI- İNGİLİZCE ÖĞRETMENLİĞİ</vt:lpstr>
      <vt:lpstr>İNSAN KAYNAKLARI YÖNETİMİ  BÖLÜMÜ</vt:lpstr>
      <vt:lpstr>İNŞAAT MÜHENDİSLİĞİ</vt:lpstr>
      <vt:lpstr>İslam ekonomİsİ ve fİnans</vt:lpstr>
      <vt:lpstr>İş sağlIğI ve güvenlİğİ</vt:lpstr>
      <vt:lpstr>İSTATİSTİK- İSTATİSTİK VE BİLGİSAYAR BİLİMLERİ</vt:lpstr>
      <vt:lpstr>İŞLETME- İŞLETME (A.Ö)</vt:lpstr>
      <vt:lpstr>İŞLETME MÜHENDİSLİĞİ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ozcan</dc:creator>
  <cp:lastModifiedBy>Ram1</cp:lastModifiedBy>
  <cp:revision>291</cp:revision>
  <dcterms:created xsi:type="dcterms:W3CDTF">2010-01-23T17:05:54Z</dcterms:created>
  <dcterms:modified xsi:type="dcterms:W3CDTF">2021-02-15T07:24:49Z</dcterms:modified>
</cp:coreProperties>
</file>