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437" r:id="rId2"/>
    <p:sldId id="399" r:id="rId3"/>
    <p:sldId id="400" r:id="rId4"/>
    <p:sldId id="401" r:id="rId5"/>
    <p:sldId id="402" r:id="rId6"/>
    <p:sldId id="403" r:id="rId7"/>
    <p:sldId id="404" r:id="rId8"/>
    <p:sldId id="405" r:id="rId9"/>
    <p:sldId id="406" r:id="rId10"/>
    <p:sldId id="407" r:id="rId11"/>
    <p:sldId id="408" r:id="rId12"/>
    <p:sldId id="409" r:id="rId13"/>
    <p:sldId id="438" r:id="rId14"/>
    <p:sldId id="410" r:id="rId15"/>
    <p:sldId id="411" r:id="rId16"/>
    <p:sldId id="439" r:id="rId17"/>
    <p:sldId id="324"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0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B73C67-F5C0-4801-874E-ADA8E74AC295}" type="datetimeFigureOut">
              <a:rPr lang="tr-TR" smtClean="0"/>
              <a:pPr/>
              <a:t>15.2.2021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www.altindagram.gov.tr</a:t>
            </a:r>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73E868-D0BE-41CB-A73A-684E91CA8CD9}" type="slidenum">
              <a:rPr lang="tr-TR" smtClean="0"/>
              <a:pPr/>
              <a:t>‹#›</a:t>
            </a:fld>
            <a:endParaRPr lang="tr-TR"/>
          </a:p>
        </p:txBody>
      </p:sp>
    </p:spTree>
    <p:extLst>
      <p:ext uri="{BB962C8B-B14F-4D97-AF65-F5344CB8AC3E}">
        <p14:creationId xmlns:p14="http://schemas.microsoft.com/office/powerpoint/2010/main" val="285852097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A1C085-8A29-4D5E-9EF0-42286CFEDEB5}" type="datetimeFigureOut">
              <a:rPr lang="tr-TR" smtClean="0"/>
              <a:pPr/>
              <a:t>15.2.2021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www.altindagram.gov.tr</a:t>
            </a: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447543-D7A8-40F8-968B-DB7262698B9A}" type="slidenum">
              <a:rPr lang="tr-TR" smtClean="0"/>
              <a:pPr/>
              <a:t>‹#›</a:t>
            </a:fld>
            <a:endParaRPr lang="tr-TR"/>
          </a:p>
        </p:txBody>
      </p:sp>
    </p:spTree>
    <p:extLst>
      <p:ext uri="{BB962C8B-B14F-4D97-AF65-F5344CB8AC3E}">
        <p14:creationId xmlns:p14="http://schemas.microsoft.com/office/powerpoint/2010/main" val="146957023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86447543-D7A8-40F8-968B-DB7262698B9A}" type="slidenum">
              <a:rPr lang="tr-TR" smtClean="0"/>
              <a:pPr/>
              <a:t>1</a:t>
            </a:fld>
            <a:endParaRPr lang="tr-TR"/>
          </a:p>
        </p:txBody>
      </p:sp>
      <p:sp>
        <p:nvSpPr>
          <p:cNvPr id="5" name="4 Altbilgi Yer Tutucusu"/>
          <p:cNvSpPr>
            <a:spLocks noGrp="1"/>
          </p:cNvSpPr>
          <p:nvPr>
            <p:ph type="ftr" sz="quarter" idx="11"/>
          </p:nvPr>
        </p:nvSpPr>
        <p:spPr/>
        <p:txBody>
          <a:bodyPr/>
          <a:lstStyle/>
          <a:p>
            <a:r>
              <a:rPr lang="tr-TR" smtClean="0"/>
              <a:t>www.altindagram.gov.tr</a:t>
            </a:r>
            <a:endParaRPr lang="tr-TR"/>
          </a:p>
        </p:txBody>
      </p:sp>
    </p:spTree>
    <p:extLst>
      <p:ext uri="{BB962C8B-B14F-4D97-AF65-F5344CB8AC3E}">
        <p14:creationId xmlns:p14="http://schemas.microsoft.com/office/powerpoint/2010/main" val="336261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2B56FED4-8592-446E-BC6D-BAAB2FCEB35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2B56FED4-8592-446E-BC6D-BAAB2FCEB35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2B56FED4-8592-446E-BC6D-BAAB2FCEB350}"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6B2B79C-FB89-4B2A-9E95-B24EE931BA09}" type="datetimeFigureOut">
              <a:rPr lang="tr-TR" smtClean="0"/>
              <a:pPr/>
              <a:t>15.2.2021</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B56FED4-8592-446E-BC6D-BAAB2FCEB350}"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85720" y="1214422"/>
            <a:ext cx="8458200" cy="1222375"/>
          </a:xfrm>
        </p:spPr>
        <p:txBody>
          <a:bodyPr>
            <a:noAutofit/>
          </a:bodyPr>
          <a:lstStyle/>
          <a:p>
            <a:pPr algn="ctr"/>
            <a:r>
              <a:rPr lang="tr-TR" sz="4400" dirty="0" smtClean="0"/>
              <a:t>MESLEKLERİ TANIYALIM</a:t>
            </a:r>
            <a:br>
              <a:rPr lang="tr-TR" sz="4400" dirty="0" smtClean="0"/>
            </a:br>
            <a:r>
              <a:rPr lang="tr-TR" sz="4400" dirty="0" smtClean="0"/>
              <a:t>DÖRT YILLIK LİSANS PROGRAMLARI</a:t>
            </a:r>
            <a:br>
              <a:rPr lang="tr-TR" sz="4400" dirty="0" smtClean="0"/>
            </a:br>
            <a:r>
              <a:rPr lang="tr-TR" sz="7200" dirty="0" smtClean="0">
                <a:solidFill>
                  <a:srgbClr val="C00000"/>
                </a:solidFill>
              </a:rPr>
              <a:t>‘m’ </a:t>
            </a:r>
            <a:r>
              <a:rPr lang="tr-TR" sz="4400" dirty="0" smtClean="0"/>
              <a:t/>
            </a:r>
            <a:br>
              <a:rPr lang="tr-TR" sz="4400" dirty="0" smtClean="0"/>
            </a:br>
            <a:endParaRPr lang="tr-TR" sz="4400" dirty="0"/>
          </a:p>
        </p:txBody>
      </p:sp>
      <p:sp>
        <p:nvSpPr>
          <p:cNvPr id="3" name="2 Alt Başlık"/>
          <p:cNvSpPr>
            <a:spLocks noGrp="1"/>
          </p:cNvSpPr>
          <p:nvPr>
            <p:ph type="subTitle" idx="1"/>
          </p:nvPr>
        </p:nvSpPr>
        <p:spPr>
          <a:xfrm>
            <a:off x="395536" y="4581128"/>
            <a:ext cx="8458200" cy="942972"/>
          </a:xfrm>
        </p:spPr>
        <p:txBody>
          <a:bodyPr>
            <a:normAutofit/>
          </a:bodyPr>
          <a:lstStyle/>
          <a:p>
            <a:pPr lvl="0" algn="ctr">
              <a:buClr>
                <a:srgbClr val="F0A22E"/>
              </a:buClr>
            </a:pPr>
            <a:r>
              <a:rPr lang="tr-TR" sz="2800">
                <a:solidFill>
                  <a:srgbClr val="4E3B30">
                    <a:shade val="75000"/>
                  </a:srgbClr>
                </a:solidFill>
                <a:latin typeface="Aharoni" pitchFamily="2" charset="-79"/>
                <a:cs typeface="Aharoni" pitchFamily="2" charset="-79"/>
              </a:rPr>
              <a:t>Çubuk Rehberlik ve Araştırma Merkezi </a:t>
            </a:r>
            <a:endParaRPr lang="tr-TR" sz="2800" dirty="0">
              <a:solidFill>
                <a:srgbClr val="4E3B30">
                  <a:shade val="75000"/>
                </a:srgbClr>
              </a:solidFill>
              <a:latin typeface="Aharoni" pitchFamily="2" charset="-79"/>
              <a:cs typeface="Aharoni" pitchFamily="2" charset="-79"/>
            </a:endParaRPr>
          </a:p>
        </p:txBody>
      </p:sp>
    </p:spTree>
    <p:extLst>
      <p:ext uri="{BB962C8B-B14F-4D97-AF65-F5344CB8AC3E}">
        <p14:creationId xmlns:p14="http://schemas.microsoft.com/office/powerpoint/2010/main" val="306364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32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MEKATRONİK MÜHENDİSLİĞİ</a:t>
            </a:r>
            <a:endParaRPr lang="tr-TR" sz="32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307931" y="1214422"/>
            <a:ext cx="2621788" cy="3143272"/>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643050"/>
            <a:ext cx="5929354" cy="156966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600" dirty="0" smtClean="0"/>
              <a:t>Mühendislik ilkeleri içinde, makine, elektrik/elektronik mühendisliği ve bilgisayar teknolojisinin eş amaçlı tümleşik bir yapıda gerçekleştirilmesi ve uygulanması olarak tanımlanabilir. Mekatronik Mühendisliği, makine, elektrik-elektronik mühendisliği ve yazılım teknolojisinin, bir ürün içinde entegre olması, bütünleşmesini kapsayan bir mühendislik dalıdır</a:t>
            </a:r>
            <a:endParaRPr lang="tr-TR" sz="1600" dirty="0" smtClean="0">
              <a:solidFill>
                <a:schemeClr val="tx1"/>
              </a:solidFill>
              <a:latin typeface="Arial" pitchFamily="34" charset="0"/>
            </a:endParaRPr>
          </a:p>
        </p:txBody>
      </p:sp>
      <p:sp>
        <p:nvSpPr>
          <p:cNvPr id="10" name="9 Metin kutusu"/>
          <p:cNvSpPr txBox="1"/>
          <p:nvPr/>
        </p:nvSpPr>
        <p:spPr>
          <a:xfrm>
            <a:off x="285720" y="328612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714752"/>
            <a:ext cx="5929354"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Mühendislik alanının gerektirdiği sayısal, analitik düşünme yeteneği, şekil uzay koordinasyonu gerektirir. </a:t>
            </a:r>
            <a:endParaRPr lang="tr-TR" dirty="0"/>
          </a:p>
        </p:txBody>
      </p:sp>
      <p:sp>
        <p:nvSpPr>
          <p:cNvPr id="12" name="11 Metin kutusu"/>
          <p:cNvSpPr txBox="1"/>
          <p:nvPr/>
        </p:nvSpPr>
        <p:spPr>
          <a:xfrm>
            <a:off x="285720" y="4572008"/>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14282" y="5072074"/>
            <a:ext cx="8643998" cy="141577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2400" dirty="0" smtClean="0"/>
              <a:t>Mekatronik mühendisliğinin; makine, elektrik-elektronik ve bilgisayar gibi mühendislik alanlarının ilgili konularının, bununla ilgili alanlarında çalışma sahası mevcuttur.</a:t>
            </a:r>
          </a:p>
          <a:p>
            <a:endParaRPr lang="tr-TR"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32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METEOROLOJİ MÜHENDİSLİĞİ</a:t>
            </a:r>
            <a:endParaRPr lang="tr-TR" sz="32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307931" y="1214422"/>
            <a:ext cx="2621788" cy="2857520"/>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643050"/>
            <a:ext cx="5857916" cy="70788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2000" dirty="0" smtClean="0"/>
              <a:t>Meteoroloji mühendisliği programı, atmosfer olayları konusunda araştırma ve eğitim yapar</a:t>
            </a:r>
            <a:endParaRPr lang="tr-TR" sz="2000" dirty="0" smtClean="0">
              <a:solidFill>
                <a:schemeClr val="tx1"/>
              </a:solidFill>
              <a:latin typeface="Arial" pitchFamily="34" charset="0"/>
            </a:endParaRPr>
          </a:p>
        </p:txBody>
      </p:sp>
      <p:sp>
        <p:nvSpPr>
          <p:cNvPr id="10" name="9 Metin kutusu"/>
          <p:cNvSpPr txBox="1"/>
          <p:nvPr/>
        </p:nvSpPr>
        <p:spPr>
          <a:xfrm>
            <a:off x="285720" y="2500306"/>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2928934"/>
            <a:ext cx="5857916"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 Meteoroloji mühendisliği bölümüne girmek isteyen bir kimsenin normalin üstünde bir genel yeteneğe sahip, matematik, kimya, jeoloji, fizik, astronomi ve coğrafyaya ilgili ve bu alanlarda iyi yetişmiş, sabırlı ve dikkatli bir gözlemci olması gerekir</a:t>
            </a:r>
            <a:endParaRPr lang="tr-TR" dirty="0"/>
          </a:p>
        </p:txBody>
      </p:sp>
      <p:sp>
        <p:nvSpPr>
          <p:cNvPr id="12" name="11 Metin kutusu"/>
          <p:cNvSpPr txBox="1"/>
          <p:nvPr/>
        </p:nvSpPr>
        <p:spPr>
          <a:xfrm>
            <a:off x="285720" y="4572008"/>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072074"/>
            <a:ext cx="8643998"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2400" dirty="0" smtClean="0"/>
              <a:t>Meteoroloji mühendisleri devlet kuruluşlarında görev alırlar. Bu nedenle kazançları Devlet Memurları Yasasınca belirlenmiş olup teknik elemanlara ödenen yan ödemelerden yararlanırlar. </a:t>
            </a:r>
            <a:endParaRPr lang="tr-TR"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32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MİMARLIK</a:t>
            </a:r>
            <a:endParaRPr lang="tr-TR" sz="32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307931" y="1285860"/>
            <a:ext cx="2621788" cy="3214710"/>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643050"/>
            <a:ext cx="5857916" cy="83099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600" dirty="0" smtClean="0"/>
              <a:t>Mimarlık bölümü, her çeşit binanın isteğe ve olanaklara göre plan ve projelerinin hazırlanması, yapımının denetlenmesi konularında eğitim ve araştırma yapar. </a:t>
            </a:r>
            <a:endParaRPr lang="tr-TR" sz="1600" dirty="0" smtClean="0">
              <a:solidFill>
                <a:schemeClr val="tx1"/>
              </a:solidFill>
              <a:latin typeface="Arial" pitchFamily="34" charset="0"/>
            </a:endParaRPr>
          </a:p>
        </p:txBody>
      </p:sp>
      <p:sp>
        <p:nvSpPr>
          <p:cNvPr id="10" name="9 Metin kutusu"/>
          <p:cNvSpPr txBox="1"/>
          <p:nvPr/>
        </p:nvSpPr>
        <p:spPr>
          <a:xfrm>
            <a:off x="285720" y="2500306"/>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2928934"/>
            <a:ext cx="5857916" cy="160043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400" dirty="0" smtClean="0"/>
              <a:t> Matematik, fizik, resim ve sosyal bilimler (sosyoloji, tarih, sanat tarihi, insan bilimleri ve kültür) alanlarında iyi yetiştirmelidirler. İyi bir mimar, hem sanat ve sosyal bilimlerle ilgili, hem de iş hayatının özelliklerini tanıyan </a:t>
            </a:r>
          </a:p>
          <a:p>
            <a:r>
              <a:rPr lang="tr-TR" sz="1400" dirty="0" smtClean="0"/>
              <a:t>kişidir. Bu nedenle kişinin üstün bir genel akademik yetenek yanında uzay ilişkilerini görebilme (cisimlerin uzayda alacakları durumları göz önünde canlandırabilme), düzgün şekil çizebilme gücüne sahip, yaratıcı bir kimse olması gereklidir</a:t>
            </a:r>
            <a:endParaRPr lang="tr-TR" sz="1400" dirty="0"/>
          </a:p>
        </p:txBody>
      </p:sp>
      <p:sp>
        <p:nvSpPr>
          <p:cNvPr id="12" name="11 Metin kutusu"/>
          <p:cNvSpPr txBox="1"/>
          <p:nvPr/>
        </p:nvSpPr>
        <p:spPr>
          <a:xfrm>
            <a:off x="285720" y="4572008"/>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072074"/>
            <a:ext cx="8643998" cy="132343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2000" dirty="0" smtClean="0"/>
              <a:t>Kamu kesiminde çalışan mimarlar genellikle Bayındırlık ve İskân, Ulaştırma Bakanlıklarında ve belediyelerde görev alırlar. Mimarlık serbest çalışmaya elverişli bir meslektir ve bugün özellikle büyük kentlerimizde mimarların birkaçı bir araya gelerek mimarlık bürosu açmayı tercih etmektedirler.</a:t>
            </a:r>
            <a:endParaRPr lang="tr-TR"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32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Moda </a:t>
            </a:r>
            <a:r>
              <a:rPr lang="tr-TR" sz="3200" dirty="0" err="1"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tasarImI</a:t>
            </a:r>
            <a:r>
              <a:rPr lang="tr-TR" sz="32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  </a:t>
            </a:r>
            <a:endParaRPr lang="tr-TR" sz="32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EA</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71483" y="1595982"/>
            <a:ext cx="5857916" cy="9233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dirty="0" err="1"/>
              <a:t>Ö</a:t>
            </a:r>
            <a:r>
              <a:rPr lang="en-US" dirty="0" smtClean="0"/>
              <a:t>ğrencilerini </a:t>
            </a:r>
            <a:r>
              <a:rPr lang="en-US" dirty="0"/>
              <a:t>akademik bilgi ve kişisel becerileri ile küresel anlamda moda sektörü dünyasının beklentilerini karşılayacak yeterlilikler ile donatmayı hedeflemiştir.</a:t>
            </a:r>
            <a:endParaRPr lang="tr-TR" dirty="0"/>
          </a:p>
        </p:txBody>
      </p:sp>
      <p:sp>
        <p:nvSpPr>
          <p:cNvPr id="10" name="9 Metin kutusu"/>
          <p:cNvSpPr txBox="1"/>
          <p:nvPr/>
        </p:nvSpPr>
        <p:spPr>
          <a:xfrm>
            <a:off x="307202" y="308380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303863" y="3732720"/>
            <a:ext cx="5929354"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a:t>Y</a:t>
            </a:r>
            <a:r>
              <a:rPr lang="en-US" dirty="0" smtClean="0"/>
              <a:t>enilikçi</a:t>
            </a:r>
            <a:r>
              <a:rPr lang="en-US" dirty="0"/>
              <a:t>, yaratıcı ve </a:t>
            </a:r>
            <a:r>
              <a:rPr lang="en-US" dirty="0" smtClean="0"/>
              <a:t>araştırmacı</a:t>
            </a:r>
            <a:r>
              <a:rPr lang="tr-TR" dirty="0" smtClean="0"/>
              <a:t> bireyler olmaları beklenir.</a:t>
            </a:r>
            <a:r>
              <a:rPr lang="en-US" dirty="0"/>
              <a:t> </a:t>
            </a:r>
            <a:endParaRPr lang="tr-TR"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a:t>S</a:t>
            </a:r>
            <a:r>
              <a:rPr lang="en-US" dirty="0" smtClean="0"/>
              <a:t>erbest </a:t>
            </a:r>
            <a:r>
              <a:rPr lang="en-US" dirty="0"/>
              <a:t>tasarımcı olarak çalışabildikleri gibi moda ve hazır giyim sektöründe, tasarım stüdyolarında, sahne sanatları ile ilgili resmî ve özel kurumlarda, sinema ve televizyon kurumları ile daha pek çok alanda tasarımcı olarak çalışma olanağı bulmaktadır.</a:t>
            </a:r>
            <a:endParaRPr lang="tr-TR" dirty="0"/>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200" y="1268760"/>
            <a:ext cx="2664295" cy="3110291"/>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14290"/>
            <a:ext cx="6338902" cy="785818"/>
          </a:xfrm>
        </p:spPr>
        <p:txBody>
          <a:bodyPr>
            <a:noAutofit/>
          </a:bodyPr>
          <a:lstStyle/>
          <a:p>
            <a:r>
              <a:rPr lang="tr-TR" sz="28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MOLEKÜLER BİYOLOJİ VE GENETİK</a:t>
            </a:r>
            <a:endParaRPr lang="tr-TR" sz="28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371518" y="1285860"/>
            <a:ext cx="2494614" cy="3214710"/>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643050"/>
            <a:ext cx="5857916" cy="101566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2000" dirty="0" smtClean="0"/>
              <a:t>Moleküler biyoloji ve genetik programının amacı, genetik ve biyoteknoloji alanında eğitim ve araştırma yapmaktır.</a:t>
            </a:r>
            <a:endParaRPr lang="tr-TR" sz="2000" dirty="0" smtClean="0">
              <a:solidFill>
                <a:schemeClr val="tx1"/>
              </a:solidFill>
              <a:latin typeface="Arial" pitchFamily="34" charset="0"/>
            </a:endParaRPr>
          </a:p>
        </p:txBody>
      </p:sp>
      <p:sp>
        <p:nvSpPr>
          <p:cNvPr id="10" name="9 Metin kutusu"/>
          <p:cNvSpPr txBox="1"/>
          <p:nvPr/>
        </p:nvSpPr>
        <p:spPr>
          <a:xfrm>
            <a:off x="285720" y="2786058"/>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214686"/>
            <a:ext cx="5857916"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Fen derslerinde başarılı olması gerekmektedir. Bu alanında çalışacak kimse, meraklı, gözlemci, sabırlı bir araştırmacı olmalıdır. Bu alanda çalışma bazen yıllarca sürecek araştırmaları gerektirir.</a:t>
            </a:r>
            <a:endParaRPr lang="tr-TR" dirty="0"/>
          </a:p>
        </p:txBody>
      </p:sp>
      <p:sp>
        <p:nvSpPr>
          <p:cNvPr id="12" name="11 Metin kutusu"/>
          <p:cNvSpPr txBox="1"/>
          <p:nvPr/>
        </p:nvSpPr>
        <p:spPr>
          <a:xfrm>
            <a:off x="285720" y="4572008"/>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072074"/>
            <a:ext cx="8643998" cy="147732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Moleküler biyologlar üniversitelerin, fen, tıp, ziraat, eczacılık ve veterinerlik fakültelerinde akademisyen olabilirler, TÜBİTAK gibi resmi kurumlarda ve ilaç endüstrisinde araştırmacı, çeşitli sağlık kuruluşlarının laboratuarlarında yönetici olarak görev alabilirler. Bu bölümün esas amacı, uluslararası düzeyde bilim adamı yetiştirmek olup öğrencilerini bu amacı gerçekleştirecek bireyler olarak yetiştirmeye çalışmaktadır.</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32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MUHASEBE</a:t>
            </a:r>
            <a:endParaRPr lang="tr-TR" sz="32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215074" y="1214422"/>
            <a:ext cx="2928926" cy="3286148"/>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EA</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643050"/>
            <a:ext cx="5857916" cy="83099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600" dirty="0" smtClean="0"/>
              <a:t>Muhasebe programında, kamu ve özel sektör işletmelerinde hizmet, üretim ve faaliyetlerin verimli bir biçimde yürütülmesi için muhasebe alanında gerekli olan ara insan gücünü yetiştirir. </a:t>
            </a:r>
            <a:endParaRPr lang="tr-TR" sz="1600" dirty="0" smtClean="0">
              <a:solidFill>
                <a:schemeClr val="tx1"/>
              </a:solidFill>
              <a:latin typeface="Arial" pitchFamily="34" charset="0"/>
            </a:endParaRPr>
          </a:p>
        </p:txBody>
      </p:sp>
      <p:sp>
        <p:nvSpPr>
          <p:cNvPr id="10" name="9 Metin kutusu"/>
          <p:cNvSpPr txBox="1"/>
          <p:nvPr/>
        </p:nvSpPr>
        <p:spPr>
          <a:xfrm>
            <a:off x="285720" y="2500306"/>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2928934"/>
            <a:ext cx="5857916"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Muhasebeci olmak isteyen bir kimsenin genel akademik yetenek ve sayısal düşünme yeteneğine sahip olması gerekir. Muhasebe programını seçen bir kişinin ayrıca sosyoloji ve psikoloji alanlarına ilgi duyması, sabırlı, dikkatli ve düzenli bir kimse olması beklenir. </a:t>
            </a:r>
            <a:endParaRPr lang="tr-TR" dirty="0"/>
          </a:p>
        </p:txBody>
      </p:sp>
      <p:sp>
        <p:nvSpPr>
          <p:cNvPr id="12" name="11 Metin kutusu"/>
          <p:cNvSpPr txBox="1"/>
          <p:nvPr/>
        </p:nvSpPr>
        <p:spPr>
          <a:xfrm>
            <a:off x="285720" y="4572008"/>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072074"/>
            <a:ext cx="8643998" cy="156966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2400" dirty="0" smtClean="0"/>
              <a:t>Muhasebe programını bitirenler kamu ve özel sektörde görev yapabilirler ya da kendilerine muhasebe bürosu açabilirler. Muhasebecilik mesleğinde ilerleme, yetenek ve bilginin başarılı bir çalışma ile kanıtlanmasına bağlıdır</a:t>
            </a:r>
            <a:r>
              <a:rPr lang="tr-TR" sz="1400" dirty="0" smtClean="0"/>
              <a:t>.</a:t>
            </a:r>
            <a:endParaRPr lang="tr-TR" sz="1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32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MUHASEBE bilgi Sistemleri</a:t>
            </a:r>
            <a:endParaRPr lang="tr-TR" sz="32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215074" y="1214422"/>
            <a:ext cx="2928926" cy="3286148"/>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EA</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643050"/>
            <a:ext cx="5857916" cy="83099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600" dirty="0" smtClean="0"/>
              <a:t>Muhasebe programında, kamu ve özel sektör işletmelerinde hizmet, üretim ve faaliyetlerin verimli bir biçimde yürütülmesi için muhasebe alanında gerekli olan ara insan gücünü yetiştirir. </a:t>
            </a:r>
            <a:endParaRPr lang="tr-TR" sz="1600" dirty="0" smtClean="0">
              <a:solidFill>
                <a:schemeClr val="tx1"/>
              </a:solidFill>
              <a:latin typeface="Arial" pitchFamily="34" charset="0"/>
            </a:endParaRPr>
          </a:p>
        </p:txBody>
      </p:sp>
      <p:sp>
        <p:nvSpPr>
          <p:cNvPr id="10" name="9 Metin kutusu"/>
          <p:cNvSpPr txBox="1"/>
          <p:nvPr/>
        </p:nvSpPr>
        <p:spPr>
          <a:xfrm>
            <a:off x="285720" y="2500306"/>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2928934"/>
            <a:ext cx="5857916" cy="175432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Muhasebe Bilgi Sistemleri bölümünde bir kimsenin genel akademik yetenek ve sayısal düşünme yeteneğine sahip olması gerekir. Muhasebe programını seçen bir kişinin ayrıca sosyoloji ve psikoloji alanlarına ilgi duyması, sabırlı, dikkatli ve düzenli bir kimse olması beklenir. </a:t>
            </a:r>
            <a:endParaRPr lang="tr-TR" dirty="0"/>
          </a:p>
        </p:txBody>
      </p:sp>
      <p:sp>
        <p:nvSpPr>
          <p:cNvPr id="12" name="11 Metin kutusu"/>
          <p:cNvSpPr txBox="1"/>
          <p:nvPr/>
        </p:nvSpPr>
        <p:spPr>
          <a:xfrm>
            <a:off x="285720" y="4572008"/>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072074"/>
            <a:ext cx="8643998" cy="147732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dirty="0"/>
              <a:t>Bölüm mezunları çok geniş bir iş alanına sahiptirler. Özellikle denetim firmaları, muhasebe şirketleri, uluslar arası şirketlerin muhasebe ve finans departmanları, bankalar, üniversiteler gibi geniş bir yelpazede iş imkanı vardır. TESMER tarafından verilen staj sonunda başarılı olan mezunlarımız Mali Müşavir unvanını almaktadırlar. </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a:bodyPr>
          <a:lstStyle/>
          <a:p>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MÜTERCİM-TERCÜMANLIK </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smtClean="0"/>
              <a:t>DİL</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dirty="0" smtClean="0"/>
              <a:t>Yabancı dilde yazılmış bir metnin başka bir dile yazılı olarak nasıl çevrileceği (mütercim) ve yabancı dille  yapılan  konuşmanın başka bir dile nasıl çevrileceği </a:t>
            </a:r>
          </a:p>
          <a:p>
            <a:r>
              <a:rPr lang="tr-TR" dirty="0" smtClean="0"/>
              <a:t>(tercümanlık) konularında eğitim yapar. </a:t>
            </a:r>
            <a:endParaRPr lang="tr-TR"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66199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700" dirty="0" smtClean="0"/>
              <a:t>Mütercim tercümanlık programına gireceklerin ise zengin bir genel kültür yanında gramer ve kompozisyonda başarılı ve geniş bir sözcük dağarcığına sahip olmaları gerekir. Özellikle tercümanlık çeşitli tipte insan tanıma olanağı verdiğinden, hareketli bir çalışma ortamından ve </a:t>
            </a:r>
          </a:p>
          <a:p>
            <a:r>
              <a:rPr lang="tr-TR" sz="1700" dirty="0" smtClean="0"/>
              <a:t>sosyal ilişkilerden zevk alanlar için önerilebilir.</a:t>
            </a:r>
            <a:endParaRPr lang="tr-TR" b="1"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Batı dilleri programından mezun olanlar TRT Kurumunda, Dış İşleri Bakanlığında, elçiliklerde, Sanayi ve Ticaret Bakanlığında, turizm acentelerinde ve ticari şirketlerde mütercim-tercüman olarak çalışabilirler. </a:t>
            </a:r>
            <a:endParaRPr lang="tr-TR" b="1" dirty="0"/>
          </a:p>
          <a:p>
            <a:endParaRPr lang="tr-TR" b="1" dirty="0"/>
          </a:p>
        </p:txBody>
      </p:sp>
      <p:pic>
        <p:nvPicPr>
          <p:cNvPr id="11266" name="Picture 2" descr="http://www.edirneyore.com/foto/acibadem-okulu-grubu-kulliy.jpg"/>
          <p:cNvPicPr>
            <a:picLocks noGrp="1" noChangeAspect="1" noChangeArrowheads="1"/>
          </p:cNvPicPr>
          <p:nvPr>
            <p:ph idx="1"/>
          </p:nvPr>
        </p:nvPicPr>
        <p:blipFill>
          <a:blip r:embed="rId2" cstate="print"/>
          <a:srcRect/>
          <a:stretch>
            <a:fillRect/>
          </a:stretch>
        </p:blipFill>
        <p:spPr bwMode="auto">
          <a:xfrm>
            <a:off x="6286512" y="1214423"/>
            <a:ext cx="2714644" cy="364333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32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MADEN MÜHENDİSLİĞİ</a:t>
            </a:r>
            <a:endParaRPr lang="tr-TR" sz="32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307931" y="1214422"/>
            <a:ext cx="2621788" cy="3500462"/>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643050"/>
            <a:ext cx="5857916" cy="861774"/>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600" dirty="0" smtClean="0"/>
              <a:t>Maden mühendisliği programı, en geniş anlamda, cevherlerin bulunması, çıkarılması ve zenginleştirilmesi konularında eğitim ve araştırma yapar. </a:t>
            </a:r>
            <a:endParaRPr lang="tr-TR" sz="1600" dirty="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600" dirty="0" smtClean="0"/>
              <a:t>Normalin üstünde bir zihinsel yeteneğe sahip, matematik, fizik, jeoloji, kimya ve ekonomiyle ilgili ve bu alanlarda iyi yetişmiş olması gerekir. Ayrıca yer altında güç koşullarda çalışan işçileri yönetme durumunda olan bir maden mühendisinin insan ilişkileri konusunda bilgili, anlayışlı ve sabırlı olması beklenir.</a:t>
            </a:r>
            <a:endParaRPr lang="tr-TR" sz="1600"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132343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600" dirty="0" smtClean="0"/>
              <a:t>TKİ, Etibank ve MTA Enstitüsü, TDÇİ, DSİ gibi resmi kuruluşlarda ve özel maden işletmelerinde görev almaktadırlar. . Maden mühendislerinin iki temel uğraş alanı vardır. Bunlar, cevher yataklarının bulunması ve rezerv miktarlarının saptanması çalışmaları ile bulunan cevherin üretimi için gerekli ön hazırlık çalışmaları, üretim çalışmaları ve üretilen cevherin zenginleştirilmesi çalışmalarıdır. </a:t>
            </a:r>
            <a:endParaRPr lang="tr-TR"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32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MAKİNE MÜHENDİSLİĞİ</a:t>
            </a:r>
            <a:endParaRPr lang="tr-TR" sz="32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307931" y="1214422"/>
            <a:ext cx="2621788" cy="3286148"/>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643050"/>
            <a:ext cx="5857916" cy="83099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600" dirty="0" smtClean="0"/>
              <a:t>Makine mühendisliği programı, her türlü mekanik sistemlerin ve enerji dönüştürüm sistemlerinin tasarımı, geliştirilmesi ve üretiminin planlanması konularında eğitim ve araştırma yapar</a:t>
            </a:r>
            <a:endParaRPr lang="tr-TR" sz="1600" dirty="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16955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400" dirty="0" smtClean="0"/>
              <a:t>Makine mühendisliği programına girecek ve makine mühendisliği alanında çalışacak kişinin üstün bir akademik yeteneğe, hayal gücüne ve yaratıcılığa,uzay ilişkileri yeteneğine ve el becerisine sahip; matematik, fizik, teknik resim ve tasarı geometri ile ilgili ve bu alanlarda başarılı bir kimse olması gereklidir.</a:t>
            </a:r>
            <a:endParaRPr lang="tr-TR" sz="1400"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116955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400" dirty="0" smtClean="0"/>
              <a:t>Makine mühendisi, çalıştığı kurumun yapısına göre, her türlü mekanik sistemlerin, gaz ve </a:t>
            </a:r>
          </a:p>
          <a:p>
            <a:r>
              <a:rPr lang="tr-TR" sz="1400" dirty="0" smtClean="0"/>
              <a:t>buhar tribünlerinin, pistonlu kompresörlerin, nükleer reaktörlerin, içten yanmalı motorların, </a:t>
            </a:r>
          </a:p>
          <a:p>
            <a:r>
              <a:rPr lang="tr-TR" sz="1400" dirty="0" smtClean="0"/>
              <a:t>soğutma, ısıtma, havalandırma sistemlerinin tasarımını yapar, geliştirir. Bunu yaparken </a:t>
            </a:r>
          </a:p>
          <a:p>
            <a:r>
              <a:rPr lang="tr-TR" sz="1400" dirty="0" smtClean="0"/>
              <a:t>kullanışlılık ve ucuzluk faktörlerini göz önünde bulundurur. Kalkınma çabasında olan ülkemizde, diğer teknik elemanlar gibi makine mühendislerine de ihtiyaç duyulmaktadır</a:t>
            </a:r>
            <a:endParaRPr lang="tr-TR"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32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MALİYE  </a:t>
            </a:r>
            <a:endParaRPr lang="tr-TR" sz="32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307931" y="1214422"/>
            <a:ext cx="2621788" cy="3071834"/>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EA</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643050"/>
            <a:ext cx="5857916"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dirty="0" smtClean="0"/>
              <a:t>Maliye programının amacı, kamu ve özel sektörde mali (para ile ilgili) konulara ilişkin sorunlara bilimsel yöntemlerle, gerekli çözümleri geliştirecek elemanları yetiştirmektir.</a:t>
            </a:r>
            <a:endParaRPr lang="tr-TR" dirty="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Bu alanda çalışmak isteyenlerin öncelikle normalin üstünde bir akademik yeteneğe, sayısal düşünme yeteneğine sahip, tertipli, sabırlı, dikkatli, ayrıntı ile uğraşmaktan sıkılmayan, yerinde ve doğru kararlar verebilen ve kararların uygulanmasını izleyebilen kişiler olması gerekir.</a:t>
            </a:r>
            <a:endParaRPr lang="tr-TR"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Maliye alanında eğitim görmüş olanlar Maliye ve Gümrük Bakanlığı, Türkiye Cumhuriyet Merkez Bankası, Kamu İktisadi Teşebbüsleri, DPT, Mahalli İdareler, Sayıştay yanında diğer kamu kuruluşları ile bankalarda ve özel sektörün değişik kuruluşlarında iş bulabilirler. Bu alandan mezun olanların bir kısmı büro açarak bağımsız da çalışabilirler. </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24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METALURJİ VE MALZEME MÜHENDİSLİĞİ</a:t>
            </a:r>
            <a:endParaRPr lang="tr-TR" sz="24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307931" y="1285860"/>
            <a:ext cx="2621788" cy="3500462"/>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643050"/>
            <a:ext cx="5857916" cy="116955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400" dirty="0" smtClean="0"/>
              <a:t>Metalürji ve malzeme mühendisliği programının, bileşiminde metal bulunan maden filizlerinden metal ve alaşımlarının elde edilmesi ve bunların belli işlemlerden geçirilerek endüstrinin istediği hammadde haline getirilmesi, plastik, seramik gibi metal olmayan maddelerin elde edilmesi ve işlenmesi konularında eğitim yapar</a:t>
            </a:r>
            <a:endParaRPr lang="tr-TR" sz="1400" dirty="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38499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400" dirty="0" smtClean="0"/>
              <a:t>Metalürji ve malzeme mühendisliği programına girmek isteyenlerin üstün bir genel akademik yeteneğe özellikle sayısal düşünme, uzay ilişkilerini görebilme, tasarım yeteneklerine sahip; kimya, fizik, matematik ve yerbilimlerine ilgili ve bu alanlarda iyi yetişmiş olmaları gerekir. </a:t>
            </a:r>
          </a:p>
          <a:p>
            <a:r>
              <a:rPr lang="tr-TR" sz="1400" dirty="0" smtClean="0"/>
              <a:t>Metalürji endüstrisi bir ağır endüstri olduğundan iş yerinde erkekler tercih edilmektedir.</a:t>
            </a:r>
            <a:endParaRPr lang="tr-TR" sz="1400"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116955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400" dirty="0" smtClean="0"/>
              <a:t>: Entegre demir ve çelik fabrikaları; çelik fabrikaları, demir dışı metal ve alaşım fabrikaları; dökümhaneler; haddehane ve metal şekillendirme tesisleri; ısıl işlem tesisleri, makine ve imalat endüstrisi; elektrik ve elektronik endüstrisi; kimya, petrokimya, petrol, maden ve inşaat endüstrisi; askeri amaçlı endüstriler, yapısal ve elektronik seramik, refrakter ve cam üretimi veya tasarımı yapan veya bunları kullanan işletmeler; çeşitli araştırma laboratuarlarıdır.</a:t>
            </a:r>
            <a:endParaRPr lang="tr-TR"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32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MATEMATİK</a:t>
            </a:r>
            <a:endParaRPr lang="tr-TR" sz="32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307931" y="1214422"/>
            <a:ext cx="2621788" cy="3132563"/>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643050"/>
            <a:ext cx="5857916" cy="138499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lvl="0" fontAlgn="base">
              <a:spcBef>
                <a:spcPct val="0"/>
              </a:spcBef>
              <a:spcAft>
                <a:spcPct val="0"/>
              </a:spcAft>
            </a:pPr>
            <a:r>
              <a:rPr lang="tr-TR" sz="1400" dirty="0" smtClean="0">
                <a:solidFill>
                  <a:schemeClr val="tx1"/>
                </a:solidFill>
                <a:latin typeface="Arial" pitchFamily="34" charset="0"/>
                <a:ea typeface="Times New Roman" pitchFamily="18" charset="0"/>
              </a:rPr>
              <a:t>Matematik tümdengelimli ve tümevarımlı akıl yürütme yollarıyla sayılar ve geometrik şekiller gibi kavramların özelliklerini ve bunların arasındaki bağıntıları inceleyen bir disiplindir. Matematik programı matematik ilke, yöntem ve sistemlerinin analizi, geliştirilmesi ve bunların </a:t>
            </a:r>
            <a:endParaRPr lang="tr-TR" sz="1400" dirty="0" smtClean="0">
              <a:solidFill>
                <a:schemeClr val="tx1"/>
              </a:solidFill>
              <a:latin typeface="Arial" pitchFamily="34" charset="0"/>
            </a:endParaRPr>
          </a:p>
          <a:p>
            <a:pPr lvl="0" eaLnBrk="0" fontAlgn="base" hangingPunct="0">
              <a:spcBef>
                <a:spcPct val="0"/>
              </a:spcBef>
              <a:spcAft>
                <a:spcPct val="0"/>
              </a:spcAft>
            </a:pPr>
            <a:r>
              <a:rPr lang="tr-TR" sz="1400" dirty="0" smtClean="0">
                <a:solidFill>
                  <a:schemeClr val="tx1"/>
                </a:solidFill>
                <a:latin typeface="Arial" pitchFamily="34" charset="0"/>
                <a:ea typeface="Times New Roman" pitchFamily="18" charset="0"/>
              </a:rPr>
              <a:t>karşılıklı ilişkileri ile bu ilke ve yöntemlerin bilimsel ve teknolojik alanlara uygulanması gibi konularda eğitim ve araştırma yapar. </a:t>
            </a:r>
            <a:endParaRPr lang="tr-TR" sz="2400" dirty="0" smtClean="0">
              <a:solidFill>
                <a:schemeClr val="tx1"/>
              </a:solidFill>
              <a:latin typeface="Arial" pitchFamily="34" charset="0"/>
            </a:endParaRPr>
          </a:p>
        </p:txBody>
      </p:sp>
      <p:sp>
        <p:nvSpPr>
          <p:cNvPr id="10" name="9 Metin kutusu"/>
          <p:cNvSpPr txBox="1"/>
          <p:nvPr/>
        </p:nvSpPr>
        <p:spPr>
          <a:xfrm>
            <a:off x="285720" y="3143248"/>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643314"/>
            <a:ext cx="5929354" cy="73866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400" dirty="0" smtClean="0"/>
              <a:t>Matematik alanında çalışmak isteyen bir öğrencinin üstün bir akademik yeteneğe, özellikle sayılarla akıl yürütme gücüne sahip olması, cebir ve geometriye ilgi duyması gereklidir</a:t>
            </a:r>
            <a:endParaRPr lang="tr-TR" sz="1400" dirty="0"/>
          </a:p>
        </p:txBody>
      </p:sp>
      <p:sp>
        <p:nvSpPr>
          <p:cNvPr id="12" name="11 Metin kutusu"/>
          <p:cNvSpPr txBox="1"/>
          <p:nvPr/>
        </p:nvSpPr>
        <p:spPr>
          <a:xfrm>
            <a:off x="285720" y="4572008"/>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072074"/>
            <a:ext cx="8643998" cy="138499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400" dirty="0" smtClean="0"/>
              <a:t>Matematik programı mezunları ortaöğretim kurumlarında öğretmen, yükseköğretim kurumlarında öğretim elemanı olarak çalışabilirler, Matematik eğitimi, bilgisayar alanında çalışabilmek için gerekli temel bilgi ve beceriyi kazandırdığından bazı matematikçiler kamu ya da özel kuruluşlarda bilgisayar programcısı olarak çalışmaktadır. Uygulamalı matematik alanında yetişenler DİE, MTA, TEK, DSİ gibi resmi kuruluşlarda görev alabilmektedirler. Bilgiişlem, istatistik, iş-ticaret, sosyal ve temel bilimlerdeki araştırma alanlarında matematikçilere gereksinim duyulmaktadır.</a:t>
            </a:r>
            <a:endParaRPr lang="tr-TR"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32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MATEMATİK MÜHENDİSLİĞİ</a:t>
            </a:r>
            <a:endParaRPr lang="tr-TR" sz="32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307931" y="1285860"/>
            <a:ext cx="2621788" cy="3143272"/>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643050"/>
            <a:ext cx="5857916" cy="96949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900" dirty="0" smtClean="0"/>
              <a:t>Matematik mühendisliği programı, endüstri, mühendislik ve ekonomi problemlerinin matematiksel çözümü konularında eğitim ve araştırma yapar.</a:t>
            </a:r>
            <a:endParaRPr lang="tr-TR" sz="1900" dirty="0" smtClean="0">
              <a:solidFill>
                <a:schemeClr val="tx1"/>
              </a:solidFill>
              <a:latin typeface="Arial" pitchFamily="34" charset="0"/>
            </a:endParaRPr>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57562"/>
            <a:ext cx="5857916"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Matematikte ve fen derslerinde başarılı, araştırmaya meraklı, bir olayı bütün yönleriyle ele alıp, getirebileceği sonuçları birleştirerek sağlıklı bir çözüm bulabilecek düşünme yeteneğine sahip olması beklenir.</a:t>
            </a:r>
            <a:endParaRPr lang="tr-TR" dirty="0"/>
          </a:p>
        </p:txBody>
      </p:sp>
      <p:sp>
        <p:nvSpPr>
          <p:cNvPr id="12" name="11 Metin kutusu"/>
          <p:cNvSpPr txBox="1"/>
          <p:nvPr/>
        </p:nvSpPr>
        <p:spPr>
          <a:xfrm>
            <a:off x="285720" y="4572008"/>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072074"/>
            <a:ext cx="8643998" cy="178510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2300" dirty="0" smtClean="0"/>
              <a:t>Matematik mühendisi unvanını alan kimseler TÜBİTAK, MTA gibi kurumlarda, özel ve resmi fabrikalar ile üniversitelerin araştırma laboratuarlarında, çeşitli kuruluşlarla bankaların bilgiişlem birimlerinde çalışabilmektedirler. </a:t>
            </a:r>
          </a:p>
          <a:p>
            <a:endParaRPr lang="tr-TR"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32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MATEMATİK ÖĞRETMENLİĞİ</a:t>
            </a:r>
            <a:endParaRPr lang="tr-TR" sz="32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307931" y="1214422"/>
            <a:ext cx="2621788" cy="3071833"/>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643050"/>
            <a:ext cx="5857916"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dirty="0" smtClean="0"/>
              <a:t>Matematik Öğretmenliği lisans programı, eğitim fakülteleri tarafından yürütülmektedir. Bu bölümün amacı ortaöğretim kurumlarının matematik öğretmeni gereksinimini karşılamaktır.</a:t>
            </a:r>
            <a:endParaRPr lang="tr-TR" dirty="0" smtClean="0">
              <a:solidFill>
                <a:schemeClr val="tx1"/>
              </a:solidFill>
              <a:latin typeface="Arial" pitchFamily="34" charset="0"/>
            </a:endParaRPr>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57562"/>
            <a:ext cx="5857916" cy="116955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400" dirty="0" smtClean="0"/>
              <a:t>Özellikle matematiğe ilgili ve bu alanda başarılı, akıl yürütme yeteneğine sahip kişiler olmaları gerekir.Düşüncelerini başkalarına etkili bir biçimde aktarabilme, başkaları ile iyi iletişim kurabilme, iyi bir öğrenme ortamı sağlayabilme, kendini ve çevresindekileri geliştirme çabasında olma da matematik öğretmenlerinde aranan özelliklerdir.</a:t>
            </a:r>
            <a:endParaRPr lang="tr-TR" sz="1400" dirty="0"/>
          </a:p>
        </p:txBody>
      </p:sp>
      <p:sp>
        <p:nvSpPr>
          <p:cNvPr id="12" name="11 Metin kutusu"/>
          <p:cNvSpPr txBox="1"/>
          <p:nvPr/>
        </p:nvSpPr>
        <p:spPr>
          <a:xfrm>
            <a:off x="285720" y="4572008"/>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072074"/>
            <a:ext cx="8643998"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2400" dirty="0" smtClean="0"/>
              <a:t>Orta dereceli okullarda, özel eğitim kurumlarında Matematikle ilgili öğretmenlik yapılabilmektedir.</a:t>
            </a:r>
            <a:endParaRPr lang="tr-TR"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32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MEDYA VE İLETİŞİM SİSTEMLERİ</a:t>
            </a:r>
            <a:endParaRPr lang="tr-TR" sz="32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307931" y="1285860"/>
            <a:ext cx="2621788" cy="2786082"/>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SÖZ</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357158" y="1643050"/>
            <a:ext cx="5857916"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2400" dirty="0" smtClean="0"/>
              <a:t>Medya işletmeciliği, radyo ve televizyon yayıncılığı ve halkla ilişkiler alanında eğitim ve araştırma yapar</a:t>
            </a:r>
            <a:endParaRPr lang="tr-TR" sz="2400" dirty="0" smtClean="0">
              <a:solidFill>
                <a:schemeClr val="tx1"/>
              </a:solidFill>
              <a:latin typeface="Arial" pitchFamily="34" charset="0"/>
            </a:endParaRPr>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57562"/>
            <a:ext cx="5857916"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Güçlü bir sözel yeteneğe sahip,sosyal araştırmalara  meraklı,iyi iletişim kurabilen,girişken,gözlemci,takipçi,çok okuyan bireyler olmaları beklenir.</a:t>
            </a:r>
            <a:endParaRPr lang="tr-TR" dirty="0"/>
          </a:p>
        </p:txBody>
      </p:sp>
      <p:sp>
        <p:nvSpPr>
          <p:cNvPr id="12" name="11 Metin kutusu"/>
          <p:cNvSpPr txBox="1"/>
          <p:nvPr/>
        </p:nvSpPr>
        <p:spPr>
          <a:xfrm>
            <a:off x="285720" y="4572008"/>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072074"/>
            <a:ext cx="8643998" cy="138499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400" dirty="0" smtClean="0"/>
              <a:t>Gazete,reklam firmaları, basın yayın kuruluşları ve televizyonda çalışabilirler. Habercilik, yayıncılık, program yapımcılığı, kamuoyu araştırmacılığı,medya işletmeciliği, insan kaynakları yönetimi ve her türlü kuruluşun iletişimi ve tanıtımının yapılması görevleri arasındadır. Reklam ajansı,büro ve stüdyolarda; büro malzemeleri ve iletişim cihazları kullanarak, reklamcı, halkla ilişkiler uzmanı, gazeteci,yönetmen, idareci ve sosyal bilimcilerle birlikte çalışırlar. </a:t>
            </a:r>
          </a:p>
          <a:p>
            <a:endParaRPr lang="tr-TR" sz="1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1417</TotalTime>
  <Words>1956</Words>
  <Application>Microsoft Office PowerPoint</Application>
  <PresentationFormat>Ekran Gösterisi (4:3)</PresentationFormat>
  <Paragraphs>156</Paragraphs>
  <Slides>17</Slides>
  <Notes>1</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Gezinti</vt:lpstr>
      <vt:lpstr>MESLEKLERİ TANIYALIM DÖRT YILLIK LİSANS PROGRAMLARI ‘m’  </vt:lpstr>
      <vt:lpstr>MADEN MÜHENDİSLİĞİ</vt:lpstr>
      <vt:lpstr>MAKİNE MÜHENDİSLİĞİ</vt:lpstr>
      <vt:lpstr>MALİYE  </vt:lpstr>
      <vt:lpstr>METALURJİ VE MALZEME MÜHENDİSLİĞİ</vt:lpstr>
      <vt:lpstr>MATEMATİK</vt:lpstr>
      <vt:lpstr>MATEMATİK MÜHENDİSLİĞİ</vt:lpstr>
      <vt:lpstr>MATEMATİK ÖĞRETMENLİĞİ</vt:lpstr>
      <vt:lpstr>MEDYA VE İLETİŞİM SİSTEMLERİ</vt:lpstr>
      <vt:lpstr>MEKATRONİK MÜHENDİSLİĞİ</vt:lpstr>
      <vt:lpstr>METEOROLOJİ MÜHENDİSLİĞİ</vt:lpstr>
      <vt:lpstr>MİMARLIK</vt:lpstr>
      <vt:lpstr>Moda tasarImI  </vt:lpstr>
      <vt:lpstr>MOLEKÜLER BİYOLOJİ VE GENETİK</vt:lpstr>
      <vt:lpstr>MUHASEBE</vt:lpstr>
      <vt:lpstr>MUHASEBE bilgi Sistemleri</vt:lpstr>
      <vt:lpstr>MÜTERCİM-TERCÜMANLIK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ozcan</dc:creator>
  <cp:lastModifiedBy>Ram1</cp:lastModifiedBy>
  <cp:revision>290</cp:revision>
  <dcterms:created xsi:type="dcterms:W3CDTF">2010-01-23T17:05:54Z</dcterms:created>
  <dcterms:modified xsi:type="dcterms:W3CDTF">2021-02-15T07:25:50Z</dcterms:modified>
</cp:coreProperties>
</file>