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437" r:id="rId2"/>
    <p:sldId id="365" r:id="rId3"/>
    <p:sldId id="366" r:id="rId4"/>
    <p:sldId id="368" r:id="rId5"/>
    <p:sldId id="375" r:id="rId6"/>
    <p:sldId id="374" r:id="rId7"/>
    <p:sldId id="372" r:id="rId8"/>
    <p:sldId id="371" r:id="rId9"/>
    <p:sldId id="370" r:id="rId10"/>
    <p:sldId id="382" r:id="rId11"/>
    <p:sldId id="381" r:id="rId12"/>
    <p:sldId id="380" r:id="rId13"/>
    <p:sldId id="43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130468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smtClean="0">
                <a:solidFill>
                  <a:srgbClr val="C00000"/>
                </a:solidFill>
              </a:rPr>
              <a:t>‘s-Ş’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algn="ctr"/>
            <a:r>
              <a:rPr lang="tr-TR" sz="2800" smtClean="0">
                <a:latin typeface="Aharoni" pitchFamily="2" charset="-79"/>
                <a:cs typeface="Aharoni" pitchFamily="2" charset="-79"/>
              </a:rPr>
              <a:t>Çubuk </a:t>
            </a:r>
            <a:r>
              <a:rPr lang="tr-TR" sz="2800" dirty="0" smtClean="0">
                <a:latin typeface="Aharoni" pitchFamily="2" charset="-79"/>
                <a:cs typeface="Aharoni" pitchFamily="2" charset="-79"/>
              </a:rPr>
              <a:t>Rehberlik ve Araştırma Merkezi </a:t>
            </a:r>
            <a:endParaRPr lang="tr-TR" sz="2800" dirty="0">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SOSYAL HİZMET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Sıkıntı içindeki insanların toplumda kendilerine sağlanan olanakları ve kendilerinin halen sahip oldukları olanakları en iyi şekilde kullanabilmelerine yardım etme yöntemleri konusunda eğitim ve araştırma yapar.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87743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Kişisel ve toplumsal sorunlara derin ilgi duyan ve devamlı olarak kendini ve sosyal anlayışını geliştirecek bir meslek arayan kişiler için sosyal hizmet alanı ilginç ve doyurucu olabilir. Sosyal hizmet, anlayışlı, insanların refahına ilgi duyan, liderlik özelliklerine sahip kişiler için çeşitli ve yeni olanaklar sağlayan bir meslektir .</a:t>
            </a:r>
            <a:r>
              <a:rPr lang="tr-TR" dirty="0" smtClean="0"/>
              <a:t/>
            </a:r>
            <a:br>
              <a:rPr lang="tr-TR" dirty="0" smtClean="0"/>
            </a:b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Sosyal çalışmacılar, Sağlık Bakanlığında, Milli Eğitim Bakanlığında, Çalışma ve Sosyal Güvenlik Bakanlığında, Sosyal Hizmetler ve Çocuk Esirgeme Kurumunda, SGK DA, İş ve İşçi Bulma Kurumunda, DPT'de, sosyal hizmet il müdürlüklerinde, rehabilitasyon merkezlerinde, çocuk yuvalarında, yetiştirme yurtlarında, kreş ve gündüz bakımevlerinde, huzurevlerinde, ıslahevlerinde,cezaevlerinde, nüfus planlaması ile ilgili kuruluşlarda çalışabilirler.</a:t>
            </a:r>
            <a:endParaRPr lang="tr-TR" sz="1600" b="1" dirty="0"/>
          </a:p>
          <a:p>
            <a:endParaRPr lang="tr-TR" b="1" dirty="0"/>
          </a:p>
        </p:txBody>
      </p:sp>
      <p:pic>
        <p:nvPicPr>
          <p:cNvPr id="134146" name="Picture 2" descr="http://www.denizli.gov.tr/web/webvalilik2/images/23.jpg"/>
          <p:cNvPicPr>
            <a:picLocks noGrp="1" noChangeAspect="1" noChangeArrowheads="1"/>
          </p:cNvPicPr>
          <p:nvPr>
            <p:ph idx="1"/>
          </p:nvPr>
        </p:nvPicPr>
        <p:blipFill>
          <a:blip r:embed="rId2" cstate="print"/>
          <a:srcRect/>
          <a:stretch>
            <a:fillRect/>
          </a:stretch>
        </p:blipFill>
        <p:spPr bwMode="auto">
          <a:xfrm>
            <a:off x="6307138" y="1285861"/>
            <a:ext cx="2694018" cy="350046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SOSYOLOJİ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Toplumsal kurumlar, bunların kökeni, gelişmesi, işlevi ve birbirleriyle ilişkileri konusunda çalışacak elemanları yetiştirmek ve araştırma yapmaktır.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Sosyoloji alanında çalışmak isteyenlerin iyi bir gözlemci olmaları, araştırma verilerini yorumlayabilmek için soyut ve analitik düşünme ve düşüncelerini söz ve yazı ile aktarabilme yeteneklerine sahip olmaları gerekir. </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Ülkemizde sosyologlar üniversitelerde öğretim üyesi olarak ve DPT, Bayındırlık ve İskân Bakanlığı, Orman, Tarım ve Köy İşleri Bakanlıkları, TRT ve kamu iktisadi kuruluşlarında uzman, danışman ve araştırmacı olarak çalışmaktadırlar. </a:t>
            </a:r>
            <a:endParaRPr lang="tr-TR" b="1" dirty="0"/>
          </a:p>
          <a:p>
            <a:endParaRPr lang="tr-TR" b="1" dirty="0"/>
          </a:p>
        </p:txBody>
      </p:sp>
      <p:pic>
        <p:nvPicPr>
          <p:cNvPr id="135170" name="Picture 2" descr="http://www.msgsu.edu.tr/data/content_img/sosyoloji_giris.jpg"/>
          <p:cNvPicPr>
            <a:picLocks noGrp="1" noChangeAspect="1" noChangeArrowheads="1"/>
          </p:cNvPicPr>
          <p:nvPr>
            <p:ph idx="1"/>
          </p:nvPr>
        </p:nvPicPr>
        <p:blipFill>
          <a:blip r:embed="rId2" cstate="print"/>
          <a:srcRect/>
          <a:stretch>
            <a:fillRect/>
          </a:stretch>
        </p:blipFill>
        <p:spPr bwMode="auto">
          <a:xfrm>
            <a:off x="6286512" y="1214422"/>
            <a:ext cx="2643206" cy="35718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SU ÜRÜNLERİ MÜHENDİSLİĞİ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694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Balık, ıstakoz, kerevit gibi su hayvanlarının avlanması, bunların havuzlarda üretilmesi ve pazarlanması alanında çalışacak insan gücünü yetiştirmektir. </a:t>
            </a:r>
            <a:endParaRPr lang="tr-TR" sz="19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Su ürünleri programına girmek isteyen kimselerin, başta biyoloji olmak üzere, temel bilimlere ilgi duymaları, açık havada çalışmaktan ve balık yetiştirmekten hoşlanmaları beklenir.</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Su ürünleri mühendisleri devlet sektöründe veya özel sektöre ait su ürünleri üretim merkezlerinde çalışabilir veya kendileri özel üretim yeri açabilir.</a:t>
            </a:r>
            <a:endParaRPr lang="tr-TR" b="1" dirty="0"/>
          </a:p>
          <a:p>
            <a:endParaRPr lang="tr-TR" b="1" dirty="0"/>
          </a:p>
        </p:txBody>
      </p:sp>
      <p:pic>
        <p:nvPicPr>
          <p:cNvPr id="136194" name="Picture 2" descr="http://www.tarim.com.tr/content/uploads5/4/haber/bafa1%20%C3%A7in%20su%20%C3%BCr%C3%BCnleri.jpg"/>
          <p:cNvPicPr>
            <a:picLocks noGrp="1" noChangeAspect="1" noChangeArrowheads="1"/>
          </p:cNvPicPr>
          <p:nvPr>
            <p:ph idx="1"/>
          </p:nvPr>
        </p:nvPicPr>
        <p:blipFill>
          <a:blip r:embed="rId2" cstate="print"/>
          <a:srcRect/>
          <a:stretch>
            <a:fillRect/>
          </a:stretch>
        </p:blipFill>
        <p:spPr bwMode="auto">
          <a:xfrm>
            <a:off x="6307138" y="1285860"/>
            <a:ext cx="2622580" cy="350046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ŞEHİR VE BÖLGE PLANLAMA</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SAY</a:t>
            </a:r>
            <a:endParaRPr lang="tr-TR" b="1" dirty="0"/>
          </a:p>
        </p:txBody>
      </p:sp>
      <p:sp>
        <p:nvSpPr>
          <p:cNvPr id="8" name="7 Metin kutusu"/>
          <p:cNvSpPr txBox="1"/>
          <p:nvPr/>
        </p:nvSpPr>
        <p:spPr>
          <a:xfrm>
            <a:off x="234205" y="1227077"/>
            <a:ext cx="875077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34205" y="1588468"/>
            <a:ext cx="875077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a:t>İ</a:t>
            </a:r>
            <a:r>
              <a:rPr lang="en-US" sz="1600" dirty="0" smtClean="0"/>
              <a:t>nsanın </a:t>
            </a:r>
            <a:r>
              <a:rPr lang="en-US" sz="1600" dirty="0"/>
              <a:t>kendi varlığını sürdürmek için varettiği barınakları, sokakları, mahalleleri, kentleri ve bölgeleri üretmek ve yeniden üretmek, yaşama ve mekâna düzen vermek, Şehir ve Bölge Planlaması eyleminin temellerini oluşturmaktadır</a:t>
            </a:r>
            <a:r>
              <a:rPr lang="en-US" sz="1600" dirty="0" smtClean="0"/>
              <a:t>.</a:t>
            </a:r>
            <a:r>
              <a:rPr lang="tr-TR" sz="1600" dirty="0" smtClean="0"/>
              <a:t> Bölüm</a:t>
            </a:r>
            <a:r>
              <a:rPr lang="en-US" sz="1600" dirty="0" smtClean="0"/>
              <a:t> </a:t>
            </a:r>
            <a:r>
              <a:rPr lang="en-US" sz="1600" dirty="0"/>
              <a:t>salt mekân sorunlarının ötesinde öğrencilerin sorun tanımlama ve çözme becerilerini de geliştirmeyi hedeflemektedir. </a:t>
            </a:r>
            <a:endParaRPr lang="tr-TR" sz="1600" b="1" dirty="0" smtClean="0"/>
          </a:p>
        </p:txBody>
      </p:sp>
      <p:sp>
        <p:nvSpPr>
          <p:cNvPr id="10" name="9 Metin kutusu"/>
          <p:cNvSpPr txBox="1"/>
          <p:nvPr/>
        </p:nvSpPr>
        <p:spPr>
          <a:xfrm>
            <a:off x="231437" y="285145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31437" y="3416926"/>
            <a:ext cx="5883105"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fontAlgn="base"/>
            <a:r>
              <a:rPr lang="en-US" sz="1600" dirty="0"/>
              <a:t>Yaşam alanında gelişen olay ve olguların farkında </a:t>
            </a:r>
            <a:r>
              <a:rPr lang="en-US" sz="1600" dirty="0" smtClean="0"/>
              <a:t>olan,</a:t>
            </a:r>
            <a:r>
              <a:rPr lang="tr-TR" sz="1600" dirty="0" smtClean="0"/>
              <a:t> ç</a:t>
            </a:r>
            <a:r>
              <a:rPr lang="en-US" sz="1600" dirty="0" smtClean="0"/>
              <a:t>izerek düşünen,</a:t>
            </a:r>
            <a:r>
              <a:rPr lang="tr-TR" sz="1600" dirty="0" smtClean="0"/>
              <a:t>f</a:t>
            </a:r>
            <a:r>
              <a:rPr lang="en-US" sz="1600" dirty="0" smtClean="0"/>
              <a:t>ikirlerini </a:t>
            </a:r>
            <a:r>
              <a:rPr lang="en-US" sz="1600" dirty="0"/>
              <a:t>görsellerle alıcıya </a:t>
            </a:r>
            <a:r>
              <a:rPr lang="en-US" sz="1600" dirty="0" smtClean="0"/>
              <a:t>iletebilen,</a:t>
            </a:r>
            <a:r>
              <a:rPr lang="tr-TR" sz="1600" dirty="0" smtClean="0"/>
              <a:t>i</a:t>
            </a:r>
            <a:r>
              <a:rPr lang="en-US" sz="1600" dirty="0" smtClean="0"/>
              <a:t>novatif olan,</a:t>
            </a:r>
            <a:r>
              <a:rPr lang="tr-TR" sz="1600" dirty="0" smtClean="0"/>
              <a:t> ç</a:t>
            </a:r>
            <a:r>
              <a:rPr lang="en-US" sz="1600" dirty="0" smtClean="0"/>
              <a:t>ok </a:t>
            </a:r>
            <a:r>
              <a:rPr lang="en-US" sz="1600" dirty="0"/>
              <a:t>yönlü </a:t>
            </a:r>
            <a:r>
              <a:rPr lang="en-US" sz="1600" dirty="0" smtClean="0"/>
              <a:t>düşünebilen,empati kurabilen,tasarım </a:t>
            </a:r>
            <a:r>
              <a:rPr lang="en-US" sz="1600" dirty="0"/>
              <a:t>kabiliyeti </a:t>
            </a:r>
            <a:r>
              <a:rPr lang="en-US" sz="1600" dirty="0" smtClean="0"/>
              <a:t>yüksek,</a:t>
            </a:r>
            <a:r>
              <a:rPr lang="tr-TR" sz="1600" dirty="0" smtClean="0"/>
              <a:t>m</a:t>
            </a:r>
            <a:r>
              <a:rPr lang="en-US" sz="1600" dirty="0" smtClean="0"/>
              <a:t>ekansal </a:t>
            </a:r>
            <a:r>
              <a:rPr lang="en-US" sz="1600" dirty="0"/>
              <a:t>analiz yönü kuvvetli </a:t>
            </a:r>
            <a:r>
              <a:rPr lang="en-US" sz="1600" dirty="0" smtClean="0"/>
              <a:t>olan,</a:t>
            </a:r>
            <a:r>
              <a:rPr lang="tr-TR" sz="1600" dirty="0" smtClean="0"/>
              <a:t> ç</a:t>
            </a:r>
            <a:r>
              <a:rPr lang="en-US" sz="1600" dirty="0" smtClean="0"/>
              <a:t>oklu </a:t>
            </a:r>
            <a:r>
              <a:rPr lang="en-US" sz="1600" dirty="0"/>
              <a:t>verilerden bilgi </a:t>
            </a:r>
            <a:r>
              <a:rPr lang="en-US" sz="1600" dirty="0" smtClean="0"/>
              <a:t>sentezleyebilen</a:t>
            </a:r>
            <a:r>
              <a:rPr lang="tr-TR" sz="1600" dirty="0"/>
              <a:t> </a:t>
            </a:r>
            <a:r>
              <a:rPr lang="tr-TR" sz="1600" dirty="0" smtClean="0"/>
              <a:t>öğrenciler tarafından tercih edilebilir.</a:t>
            </a:r>
            <a:endParaRPr lang="en-US" sz="1600" dirty="0"/>
          </a:p>
        </p:txBody>
      </p:sp>
      <p:sp>
        <p:nvSpPr>
          <p:cNvPr id="12" name="11 Metin kutusu"/>
          <p:cNvSpPr txBox="1"/>
          <p:nvPr/>
        </p:nvSpPr>
        <p:spPr>
          <a:xfrm>
            <a:off x="231437" y="4896787"/>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31437" y="5235341"/>
            <a:ext cx="865574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Şehir ve Bölge Planlama Bölümü mezunlarının başlıca istihdam olanakları şöyledir: Çevre ve Şehircilik Bakanlığı, Başbakanlık Toplu Konut İdaresi (TOKİ), Kalkınma Bakanlığı, Avrupa Birliği Bakanlığı, Kültür ve Turizm Bakanlığı, İller Bankası A.Ş. İl Özel İdareleri, Enerji ve Tabii Kaynaklar Bakanlığı, Kalkınma Ajansları ve Belediyeler gibi kamu kuruluşları; UNESCO, Dünya Bankası ve UNDP gibi uluslararası kuruluşlar; özel planlama büroları; uzaktan algılama ve coğrafi bilgi sistemleri firmaları ve gayrimenkul değerleme firmaları.</a:t>
            </a:r>
            <a:endParaRPr lang="tr-TR" sz="1600" b="1"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1058" y="2830859"/>
            <a:ext cx="2794113" cy="189665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pPr algn="ctr"/>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SAĞLIK KURUMLARI-İŞLETMECİLİĞİ</a:t>
            </a:r>
            <a:b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br>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YÖNETİCİLİĞİ </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Sağlık kurumları işletmeciliği programının amacı çeşitli sağlık kurumlarının orta ve üst düzey yönetim kademelerinde çalışacak elemanları yetiştirmektir.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Matematik ekonomi ve işletme konularına ilgili ve bu alanda başarılı, analitik düşünme, problem çözme,başkalarını etkileme ve yönlendirme yetenekleri gelişmiş, insanlarla iyi ilişkiler kurabilen kimseler olmaları gerekir. Yaratıcılık meslekte başarıyı artırabilir. </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Sağlık kurumları işletmecileri kamu, üniversite vakıf hastanelerinde, özel hastanelerde, rehabilitasyon merkezlerinde, Emekli Sandığı, Bağ kur, SSK gibi kuruluşların sağlık sigortası ile ilgili birimlerinde, özel sigorta şirketlerinde, ilaç, tıbbi cihaz üreten endüstri kuruluşlarında sağlık araştırma merkezlerinde çalışabilirler.</a:t>
            </a:r>
            <a:endParaRPr lang="tr-TR" b="1" dirty="0"/>
          </a:p>
        </p:txBody>
      </p:sp>
      <p:pic>
        <p:nvPicPr>
          <p:cNvPr id="5122" name="Picture 2" descr="http://www.malatyahabermerkezi.com/haber/hastane.jpg"/>
          <p:cNvPicPr>
            <a:picLocks noGrp="1" noChangeAspect="1" noChangeArrowheads="1"/>
          </p:cNvPicPr>
          <p:nvPr>
            <p:ph idx="1"/>
          </p:nvPr>
        </p:nvPicPr>
        <p:blipFill>
          <a:blip r:embed="rId2" cstate="print"/>
          <a:srcRect/>
          <a:stretch>
            <a:fillRect/>
          </a:stretch>
        </p:blipFill>
        <p:spPr bwMode="auto">
          <a:xfrm>
            <a:off x="6307138" y="1214422"/>
            <a:ext cx="2590800" cy="36433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SERMAYE PİYASASI DENETİM VE DERECELENDİRME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Sermaye piyasası programının amacı borsada, bankalarda yatırım danışmanlığı yapacak elemanları yetiştirmektir.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Matematik ve sosyal bilimlere ilgili ve bu alanlarda başarılı, durumu iyi analiz edip geleceğe ilişkin doğru tahminler yapabilen, tedbirli, soğukkanlı, girişken, başkalarını etkileyebilen, araştırıcı ve yeniliklere açık kimseler olmaları gerekir. </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Bankalarda ve borsalarda yatırım danışmanı, portföy yöneticisi olarak görev yaparlar. Sermaye piyasasının hızla gelişen uluslararası piyasalara açılan bir sektör olması nedeni ile bu alanda yetişmiş insan gücüne duyulan gereksinim artmaktadır.</a:t>
            </a:r>
            <a:endParaRPr lang="tr-TR" b="1" dirty="0"/>
          </a:p>
          <a:p>
            <a:endParaRPr lang="tr-TR" b="1" dirty="0"/>
          </a:p>
        </p:txBody>
      </p:sp>
      <p:pic>
        <p:nvPicPr>
          <p:cNvPr id="3074" name="Picture 2" descr="http://www.haber01.com/images_up/imkb-borsa.jpg"/>
          <p:cNvPicPr>
            <a:picLocks noGrp="1" noChangeAspect="1" noChangeArrowheads="1"/>
          </p:cNvPicPr>
          <p:nvPr>
            <p:ph idx="1"/>
          </p:nvPr>
        </p:nvPicPr>
        <p:blipFill>
          <a:blip r:embed="rId2" cstate="print"/>
          <a:srcRect/>
          <a:stretch>
            <a:fillRect/>
          </a:stretch>
        </p:blipFill>
        <p:spPr bwMode="auto">
          <a:xfrm>
            <a:off x="6286512" y="1214422"/>
            <a:ext cx="2714643" cy="35719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SEYAHAT İŞLETMECİLİĞİ-TURİZM REHBERLİĞİ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464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Seyahat işletmeciliği programının amacı, turistlere hizmet sunan tesislerin ve seyahat hizmetlerinin yönetimi alanında çalışacak elemanları yetiştirmektir. </a:t>
            </a:r>
            <a:r>
              <a:rPr lang="tr-TR" sz="2000" dirty="0" smtClean="0"/>
              <a:t/>
            </a:r>
            <a:br>
              <a:rPr lang="tr-TR" sz="2000" dirty="0" smtClean="0"/>
            </a:b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Seyahat işletmeciliği programına girmek isteyenlerin hem matematiğe, hem sosyal bilimlere ilgi duymaları, girişken, yaratıcı ve insanlarla iyi ilişkiler kurabilen kimseler olmaları gerekir. </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Bu programdan mezun olanlar seyahat acentelerinde, turizm bürolarında görev alabildikleri gibi kendileri alanları ile ilgili işyeri açabilirler.</a:t>
            </a:r>
            <a:endParaRPr lang="tr-TR" b="1" dirty="0"/>
          </a:p>
          <a:p>
            <a:endParaRPr lang="tr-TR" b="1" dirty="0"/>
          </a:p>
        </p:txBody>
      </p:sp>
      <p:pic>
        <p:nvPicPr>
          <p:cNvPr id="2050" name="Picture 2" descr="http://www.aydinca.com/depo/20090917AY234461_02.jpg"/>
          <p:cNvPicPr>
            <a:picLocks noGrp="1" noChangeAspect="1" noChangeArrowheads="1"/>
          </p:cNvPicPr>
          <p:nvPr>
            <p:ph idx="1"/>
          </p:nvPr>
        </p:nvPicPr>
        <p:blipFill>
          <a:blip r:embed="rId2" cstate="print"/>
          <a:srcRect/>
          <a:stretch>
            <a:fillRect/>
          </a:stretch>
        </p:blipFill>
        <p:spPr bwMode="auto">
          <a:xfrm>
            <a:off x="6286512" y="1285860"/>
            <a:ext cx="2714644" cy="350046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SINIF ÖĞRETMENLİĞİ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142984"/>
            <a:ext cx="2590800" cy="3571899"/>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70788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Sınıf öğretmenliği programının amacı ilkokulların ihtiyacı olan öğretmenleri yetiştirmektir.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Üstün bir genel akademik yeteneğe sahip,sabırlı yardım etmeyi seven.Çocuklar ile çalışmaktan hoşlanan kimseler olması gerekir.</a:t>
            </a:r>
            <a:endParaRPr lang="tr-TR" b="1" dirty="0" smtClean="0"/>
          </a:p>
          <a:p>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57826"/>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Mezunlar ilkokullarda görev alırlar. Ülkemizde ilkokul öğretmenlerine ihtiyaç olduğundan mezunların iş bulma sorunu yoktur. İlköğretimin ilk 5 sınıfında bulunan öğrencileri eğitecek öğretmenleri yetiştirir.</a:t>
            </a:r>
            <a:endParaRPr lang="tr-TR" b="1" dirty="0"/>
          </a:p>
          <a:p>
            <a:endParaRPr lang="tr-TR" b="1" dirty="0"/>
          </a:p>
        </p:txBody>
      </p:sp>
      <p:pic>
        <p:nvPicPr>
          <p:cNvPr id="15" name="Picture 4" descr="karikatur45"/>
          <p:cNvPicPr>
            <a:picLocks noChangeAspect="1" noChangeArrowheads="1"/>
          </p:cNvPicPr>
          <p:nvPr/>
        </p:nvPicPr>
        <p:blipFill>
          <a:blip r:embed="rId3" cstate="print"/>
          <a:srcRect/>
          <a:stretch>
            <a:fillRect/>
          </a:stretch>
        </p:blipFill>
        <p:spPr>
          <a:xfrm>
            <a:off x="6286512" y="1142984"/>
            <a:ext cx="2643206" cy="3571900"/>
          </a:xfrm>
          <a:prstGeom prst="rect">
            <a:avLst/>
          </a:prstGeo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SİGORTACILIK VE RİSK YÖNETİMİ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70788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Sigortacılık programının amacı, sigorta şirketlerinin ihtiyaç duyduğu elemanları yetiştirmektir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Matematik, istatistik ve ekonomi konularına ilgili ve bu alanda başarılı, insanlarla iyi ilişki kurabilen, dikkatli sabırlı kimseler olmaları gerekir. </a:t>
            </a:r>
          </a:p>
          <a:p>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Sigortacılık programını bitirenler sigorta şirketlerinde ve sosyal güvenlik kuruluşlarında görev alabilirler. </a:t>
            </a:r>
          </a:p>
          <a:p>
            <a:endParaRPr lang="tr-TR" b="1" dirty="0"/>
          </a:p>
          <a:p>
            <a:endParaRPr lang="tr-TR" b="1" dirty="0"/>
          </a:p>
        </p:txBody>
      </p:sp>
      <p:pic>
        <p:nvPicPr>
          <p:cNvPr id="129026" name="Picture 2" descr="http://www.mersaotomotiv.com.tr/resimler/servis_ile_ilgili/hasar.jpg"/>
          <p:cNvPicPr>
            <a:picLocks noGrp="1" noChangeAspect="1" noChangeArrowheads="1"/>
          </p:cNvPicPr>
          <p:nvPr>
            <p:ph idx="1"/>
          </p:nvPr>
        </p:nvPicPr>
        <p:blipFill>
          <a:blip r:embed="rId2" cstate="print"/>
          <a:srcRect/>
          <a:stretch>
            <a:fillRect/>
          </a:stretch>
        </p:blipFill>
        <p:spPr bwMode="auto">
          <a:xfrm>
            <a:off x="6215074" y="1285860"/>
            <a:ext cx="2928926" cy="35719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SİVİL HAVA ULAŞTIRMA İŞLETMECİLİĞİ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Sivil hava ulaştırma işletmeciliği programının amacı, hava taşıt araçları ile yolcu ve yük taşımacılığı ile ilgili işlemleri yürütecek elemanları yetiştirmektir.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Normal üstü bir genel yetenek yanında, ayrıntıyı algılama, insanları ikna edebilme ve onlarla iyi ilişkiler kurabilme gücü, dikkat ve sorumluluk gibi kişilik özelliklerine sahip olmaları gerekir. </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Sivil hava işletmecileri THY'de ve özel havacılık şirketlerinde iş bulabilirler.</a:t>
            </a:r>
            <a:endParaRPr lang="tr-TR" b="1" dirty="0"/>
          </a:p>
          <a:p>
            <a:endParaRPr lang="tr-TR" b="1" dirty="0"/>
          </a:p>
        </p:txBody>
      </p:sp>
      <p:pic>
        <p:nvPicPr>
          <p:cNvPr id="131074" name="Picture 2" descr="http://www.ekotrent.com/photos/852070795.jpg"/>
          <p:cNvPicPr>
            <a:picLocks noGrp="1" noChangeAspect="1" noChangeArrowheads="1"/>
          </p:cNvPicPr>
          <p:nvPr>
            <p:ph idx="1"/>
          </p:nvPr>
        </p:nvPicPr>
        <p:blipFill>
          <a:blip r:embed="rId2" cstate="print"/>
          <a:srcRect/>
          <a:stretch>
            <a:fillRect/>
          </a:stretch>
        </p:blipFill>
        <p:spPr bwMode="auto">
          <a:xfrm>
            <a:off x="6307138" y="1285861"/>
            <a:ext cx="2836862" cy="35719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SİYASET BİLİMİ-KAMU YÖNETİMİ-ULUSLAR ARASI İLİŞKİLER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85926"/>
            <a:ext cx="585791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Bu bölümde, devletin çeşitli kademelerinde idari görev alacak elemanların, öncelikle politik, mali ve uluslararası ilişkiler gibi alanlarda yetiştirilmesi amacıyla eğitim verilir.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Sözel yeteneği güçlü,sosyal bilimlere ilgili ,ikna kabiliyeti  yüksek kimseler olması gerekir.</a:t>
            </a:r>
            <a:endParaRPr lang="tr-TR" dirty="0"/>
          </a:p>
          <a:p>
            <a:endParaRPr lang="tr-TR"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En başta Dışişleri Bakanlığı olmak üzere , İçişleri Bakanlığı, Turizm, Maliye, Gümrük Bakanlıkları gibi devlet kuruluşları ile özel kuruluşların çeşitli yönetim kademelerinde de görev </a:t>
            </a:r>
            <a:r>
              <a:rPr lang="tr-TR" dirty="0" err="1" smtClean="0"/>
              <a:t>aldıkrları</a:t>
            </a:r>
            <a:r>
              <a:rPr lang="tr-TR" dirty="0" smtClean="0"/>
              <a:t> görülmektedir. </a:t>
            </a:r>
            <a:endParaRPr lang="tr-TR" b="1" dirty="0"/>
          </a:p>
          <a:p>
            <a:endParaRPr lang="tr-TR" b="1" dirty="0"/>
          </a:p>
        </p:txBody>
      </p:sp>
      <p:pic>
        <p:nvPicPr>
          <p:cNvPr id="132098" name="Picture 2" descr="http://www.turkiye-resimleri.com/data/media/49/hkmet_kona.jpg"/>
          <p:cNvPicPr>
            <a:picLocks noGrp="1" noChangeAspect="1" noChangeArrowheads="1"/>
          </p:cNvPicPr>
          <p:nvPr>
            <p:ph idx="1"/>
          </p:nvPr>
        </p:nvPicPr>
        <p:blipFill>
          <a:blip r:embed="rId2" cstate="print"/>
          <a:srcRect/>
          <a:stretch>
            <a:fillRect/>
          </a:stretch>
        </p:blipFill>
        <p:spPr bwMode="auto">
          <a:xfrm>
            <a:off x="6307138" y="1142984"/>
            <a:ext cx="2694018" cy="364333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SOSYAL BİLGİLER ÖĞRETMENLİĞİ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0" y="1214422"/>
            <a:ext cx="2693225" cy="3500461"/>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6188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Amacı ülkenin kalkınması ve gelişmesi için vatandaşlık bilgisine sahip, Atatürk İlke ve İnkılapları doğrultusunda bu derslerle ilgili eğitim verebilecek öğretmenler yetiştirmektir.</a:t>
            </a:r>
            <a:endParaRPr lang="tr-TR" sz="19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Sözel yeteneği güçlü,sosyal bilgilere ilgili olması gerekir.</a:t>
            </a:r>
          </a:p>
          <a:p>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Mezunlar resmi ve özel ortaöğretim kurumlarında öğretmenlik yapabilirler. </a:t>
            </a:r>
          </a:p>
          <a:p>
            <a:r>
              <a:rPr lang="tr-TR" dirty="0" smtClean="0"/>
              <a:t>Sınıflarda;öğretim malzemeleri kullanarak,tarih,coğrafya öğretmenleri,idareci ve öğrencilerle çalışırlar.</a:t>
            </a:r>
            <a:endParaRPr lang="tr-TR" b="1" dirty="0"/>
          </a:p>
          <a:p>
            <a:endParaRPr lang="tr-T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1504</TotalTime>
  <Words>1279</Words>
  <Application>Microsoft Office PowerPoint</Application>
  <PresentationFormat>Ekran Gösterisi (4:3)</PresentationFormat>
  <Paragraphs>113</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Gezinti</vt:lpstr>
      <vt:lpstr>MESLEKLERİ TANIYALIM DÖRT YILLIK LİSANS PROGRAMLARI ‘s-Ş’  </vt:lpstr>
      <vt:lpstr>SAĞLIK KURUMLARI-İŞLETMECİLİĞİ YÖNETİCİLİĞİ </vt:lpstr>
      <vt:lpstr>SERMAYE PİYASASI DENETİM VE DERECELENDİRME </vt:lpstr>
      <vt:lpstr>SEYAHAT İŞLETMECİLİĞİ-TURİZM REHBERLİĞİ  </vt:lpstr>
      <vt:lpstr>SINIF ÖĞRETMENLİĞİ </vt:lpstr>
      <vt:lpstr>SİGORTACILIK VE RİSK YÖNETİMİ</vt:lpstr>
      <vt:lpstr>SİVİL HAVA ULAŞTIRMA İŞLETMECİLİĞİ </vt:lpstr>
      <vt:lpstr>SİYASET BİLİMİ-KAMU YÖNETİMİ-ULUSLAR ARASI İLİŞKİLER </vt:lpstr>
      <vt:lpstr>SOSYAL BİLGİLER ÖĞRETMENLİĞİ </vt:lpstr>
      <vt:lpstr>SOSYAL HİZMET </vt:lpstr>
      <vt:lpstr>SOSYOLOJİ </vt:lpstr>
      <vt:lpstr>SU ÜRÜNLERİ MÜHENDİSLİĞİ</vt:lpstr>
      <vt:lpstr>ŞEHİR VE BÖLGE PLANLAMA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294</cp:revision>
  <dcterms:created xsi:type="dcterms:W3CDTF">2010-01-23T17:05:54Z</dcterms:created>
  <dcterms:modified xsi:type="dcterms:W3CDTF">2021-02-15T07:21:26Z</dcterms:modified>
</cp:coreProperties>
</file>