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437" r:id="rId2"/>
    <p:sldId id="433" r:id="rId3"/>
    <p:sldId id="439" r:id="rId4"/>
    <p:sldId id="440" r:id="rId5"/>
    <p:sldId id="441" r:id="rId6"/>
    <p:sldId id="434"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B73C67-F5C0-4801-874E-ADA8E74AC295}" type="datetimeFigureOut">
              <a:rPr lang="tr-TR" smtClean="0"/>
              <a:pPr/>
              <a:t>15.2.2021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73E868-D0BE-41CB-A73A-684E91CA8CD9}" type="slidenum">
              <a:rPr lang="tr-TR" smtClean="0"/>
              <a:pPr/>
              <a:t>‹#›</a:t>
            </a:fld>
            <a:endParaRPr lang="tr-TR"/>
          </a:p>
        </p:txBody>
      </p:sp>
    </p:spTree>
    <p:extLst>
      <p:ext uri="{BB962C8B-B14F-4D97-AF65-F5344CB8AC3E}">
        <p14:creationId xmlns:p14="http://schemas.microsoft.com/office/powerpoint/2010/main" val="28585209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1C085-8A29-4D5E-9EF0-42286CFEDEB5}" type="datetimeFigureOut">
              <a:rPr lang="tr-TR" smtClean="0"/>
              <a:pPr/>
              <a:t>15.2.2021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447543-D7A8-40F8-968B-DB7262698B9A}" type="slidenum">
              <a:rPr lang="tr-TR" smtClean="0"/>
              <a:pPr/>
              <a:t>‹#›</a:t>
            </a:fld>
            <a:endParaRPr lang="tr-TR"/>
          </a:p>
        </p:txBody>
      </p:sp>
    </p:spTree>
    <p:extLst>
      <p:ext uri="{BB962C8B-B14F-4D97-AF65-F5344CB8AC3E}">
        <p14:creationId xmlns:p14="http://schemas.microsoft.com/office/powerpoint/2010/main" val="146957023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86447543-D7A8-40F8-968B-DB7262698B9A}" type="slidenum">
              <a:rPr lang="tr-TR" smtClean="0"/>
              <a:pPr/>
              <a:t>1</a:t>
            </a:fld>
            <a:endParaRPr lang="tr-TR"/>
          </a:p>
        </p:txBody>
      </p:sp>
      <p:sp>
        <p:nvSpPr>
          <p:cNvPr id="5" name="4 Altbilgi Yer Tutucusu"/>
          <p:cNvSpPr>
            <a:spLocks noGrp="1"/>
          </p:cNvSpPr>
          <p:nvPr>
            <p:ph type="ftr" sz="quarter" idx="11"/>
          </p:nvPr>
        </p:nvSpPr>
        <p:spPr/>
        <p:txBody>
          <a:bodyPr/>
          <a:lstStyle/>
          <a:p>
            <a:r>
              <a:rPr lang="tr-TR" smtClean="0"/>
              <a:t>www.altindagram.gov.tr</a:t>
            </a:r>
            <a:endParaRPr lang="tr-TR"/>
          </a:p>
        </p:txBody>
      </p:sp>
    </p:spTree>
    <p:extLst>
      <p:ext uri="{BB962C8B-B14F-4D97-AF65-F5344CB8AC3E}">
        <p14:creationId xmlns:p14="http://schemas.microsoft.com/office/powerpoint/2010/main" val="577811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2B56FED4-8592-446E-BC6D-BAAB2FCEB350}"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6B2B79C-FB89-4B2A-9E95-B24EE931BA09}" type="datetimeFigureOut">
              <a:rPr lang="tr-TR" smtClean="0"/>
              <a:pPr/>
              <a:t>15.2.2021</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B56FED4-8592-446E-BC6D-BAAB2FCEB350}"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0" y="1214422"/>
            <a:ext cx="8458200" cy="1222375"/>
          </a:xfrm>
        </p:spPr>
        <p:txBody>
          <a:bodyPr>
            <a:noAutofit/>
          </a:bodyPr>
          <a:lstStyle/>
          <a:p>
            <a:pPr algn="ctr"/>
            <a:r>
              <a:rPr lang="tr-TR" sz="4400" dirty="0" smtClean="0"/>
              <a:t>MESLEKLERİ TANIYALIM</a:t>
            </a:r>
            <a:br>
              <a:rPr lang="tr-TR" sz="4400" dirty="0" smtClean="0"/>
            </a:br>
            <a:r>
              <a:rPr lang="tr-TR" sz="4400" dirty="0" smtClean="0"/>
              <a:t>DÖRT YILLIK LİSANS PROGRAMLARI</a:t>
            </a:r>
            <a:br>
              <a:rPr lang="tr-TR" sz="4400" dirty="0" smtClean="0"/>
            </a:br>
            <a:r>
              <a:rPr lang="tr-TR" sz="7200" dirty="0" smtClean="0">
                <a:solidFill>
                  <a:srgbClr val="C00000"/>
                </a:solidFill>
              </a:rPr>
              <a:t>‘y’ </a:t>
            </a:r>
            <a:r>
              <a:rPr lang="tr-TR" sz="4400" dirty="0" smtClean="0"/>
              <a:t/>
            </a:r>
            <a:br>
              <a:rPr lang="tr-TR" sz="4400" dirty="0" smtClean="0"/>
            </a:br>
            <a:endParaRPr lang="tr-TR" sz="4400" dirty="0"/>
          </a:p>
        </p:txBody>
      </p:sp>
      <p:sp>
        <p:nvSpPr>
          <p:cNvPr id="3" name="2 Alt Başlık"/>
          <p:cNvSpPr>
            <a:spLocks noGrp="1"/>
          </p:cNvSpPr>
          <p:nvPr>
            <p:ph type="subTitle" idx="1"/>
          </p:nvPr>
        </p:nvSpPr>
        <p:spPr>
          <a:xfrm>
            <a:off x="395536" y="4581128"/>
            <a:ext cx="8458200" cy="942972"/>
          </a:xfrm>
        </p:spPr>
        <p:txBody>
          <a:bodyPr>
            <a:normAutofit/>
          </a:bodyPr>
          <a:lstStyle/>
          <a:p>
            <a:pPr lvl="0" algn="ctr">
              <a:buClr>
                <a:srgbClr val="F0A22E"/>
              </a:buClr>
            </a:pPr>
            <a:r>
              <a:rPr lang="tr-TR" sz="2800">
                <a:solidFill>
                  <a:srgbClr val="4E3B30">
                    <a:shade val="75000"/>
                  </a:srgbClr>
                </a:solidFill>
                <a:latin typeface="Aharoni" pitchFamily="2" charset="-79"/>
                <a:cs typeface="Aharoni" pitchFamily="2" charset="-79"/>
              </a:rPr>
              <a:t>Çubuk Rehberlik ve Araştırma Merkezi </a:t>
            </a:r>
            <a:endParaRPr lang="tr-TR" sz="2800" dirty="0">
              <a:solidFill>
                <a:srgbClr val="4E3B30">
                  <a:shade val="75000"/>
                </a:srgbClr>
              </a:solidFill>
              <a:latin typeface="Aharoni" pitchFamily="2" charset="-79"/>
              <a:cs typeface="Aharoni" pitchFamily="2" charset="-79"/>
            </a:endParaRPr>
          </a:p>
        </p:txBody>
      </p:sp>
    </p:spTree>
    <p:extLst>
      <p:ext uri="{BB962C8B-B14F-4D97-AF65-F5344CB8AC3E}">
        <p14:creationId xmlns:p14="http://schemas.microsoft.com/office/powerpoint/2010/main" val="306364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YAZILIM MÜHENDİSLİĞİ</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57950" y="1214422"/>
            <a:ext cx="2571768" cy="3786214"/>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857916" cy="132343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Modern yazılım geliştirme süreçlerine, araçlarına ve program dillerine hakim,bağımsız ya da takım halinde yazılım geliştirebilen,</a:t>
            </a:r>
            <a:br>
              <a:rPr lang="tr-TR" sz="1600" dirty="0" smtClean="0"/>
            </a:br>
            <a:r>
              <a:rPr lang="tr-TR" sz="1600" dirty="0" smtClean="0"/>
              <a:t>insan-bilgisayar etkileşimi ve yazılım-donanım ara yüzü hakkında bilgili,endüstrideki problemleri analiz edip, yazılımsal çözümler üretebilen yazılım mühendisleri yetiştirmektir.</a:t>
            </a:r>
            <a:endParaRPr lang="tr-TR" sz="1600" dirty="0" smtClean="0">
              <a:solidFill>
                <a:schemeClr val="tx1"/>
              </a:solidFill>
            </a:endParaRPr>
          </a:p>
        </p:txBody>
      </p:sp>
      <p:sp>
        <p:nvSpPr>
          <p:cNvPr id="10" name="9 Metin kutusu"/>
          <p:cNvSpPr txBox="1"/>
          <p:nvPr/>
        </p:nvSpPr>
        <p:spPr>
          <a:xfrm>
            <a:off x="285720" y="3071810"/>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571876"/>
            <a:ext cx="5857916"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2000" dirty="0" smtClean="0"/>
              <a:t>Mühendislik biliminin gerektirdiği tüm disiplinlere, sayısal düşünme, yazılım ve bilgisayar konularında yaratıcılık özelliklerine  sahip olunması gerekmektedir. </a:t>
            </a:r>
            <a:endParaRPr lang="tr-TR" sz="2000" dirty="0"/>
          </a:p>
        </p:txBody>
      </p:sp>
      <p:sp>
        <p:nvSpPr>
          <p:cNvPr id="12" name="11 Metin kutusu"/>
          <p:cNvSpPr txBox="1"/>
          <p:nvPr/>
        </p:nvSpPr>
        <p:spPr>
          <a:xfrm>
            <a:off x="285720" y="507207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572140"/>
            <a:ext cx="864399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Bununla beraber, YM farklı sektörlerdeki problemlerin yazılımsal çözümlerini kapsamaktadır. Bu yönü ile disiplinler arası çalışabilme becerileri öne çıkmaktadır. YM, kullanıcıların bilgisayar uygulamaları ve cihazları ile etkileşiminin yarattığı psikolojik durumdan, yazılım proje yönetimine kadar farklı alanlardan öğelerin birleştiği bir çalışma alanıdır.</a:t>
            </a:r>
            <a:endParaRPr lang="tr-TR" sz="1600" dirty="0"/>
          </a:p>
        </p:txBody>
      </p:sp>
      <p:pic>
        <p:nvPicPr>
          <p:cNvPr id="1030" name="Picture 6" descr="http://www.uslanmam.com/images/smilies/smiliv.gif"/>
          <p:cNvPicPr>
            <a:picLocks noChangeAspect="1" noChangeArrowheads="1"/>
          </p:cNvPicPr>
          <p:nvPr/>
        </p:nvPicPr>
        <p:blipFill>
          <a:blip r:embed="rId3" cstate="print"/>
          <a:srcRect/>
          <a:stretch>
            <a:fillRect/>
          </a:stretch>
        </p:blipFill>
        <p:spPr bwMode="auto">
          <a:xfrm>
            <a:off x="16703675" y="-274638"/>
            <a:ext cx="57150" cy="85725"/>
          </a:xfrm>
          <a:prstGeom prst="rect">
            <a:avLst/>
          </a:prstGeom>
          <a:noFill/>
        </p:spPr>
      </p:pic>
      <p:pic>
        <p:nvPicPr>
          <p:cNvPr id="1032" name="Picture 8" descr="http://www.uslanmam.com/images/smilies/smiliv.gif"/>
          <p:cNvPicPr>
            <a:picLocks noChangeAspect="1" noChangeArrowheads="1"/>
          </p:cNvPicPr>
          <p:nvPr/>
        </p:nvPicPr>
        <p:blipFill>
          <a:blip r:embed="rId3" cstate="print"/>
          <a:srcRect/>
          <a:stretch>
            <a:fillRect/>
          </a:stretch>
        </p:blipFill>
        <p:spPr bwMode="auto">
          <a:xfrm>
            <a:off x="16703675" y="-274638"/>
            <a:ext cx="57150" cy="857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err="1"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Yenİ</a:t>
            </a:r>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 medya</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SÖZ</a:t>
            </a:r>
            <a:endParaRPr lang="tr-TR" b="1" dirty="0"/>
          </a:p>
        </p:txBody>
      </p:sp>
      <p:sp>
        <p:nvSpPr>
          <p:cNvPr id="8" name="7 Metin kutusu"/>
          <p:cNvSpPr txBox="1"/>
          <p:nvPr/>
        </p:nvSpPr>
        <p:spPr>
          <a:xfrm>
            <a:off x="148944" y="1197603"/>
            <a:ext cx="8780773"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127104" y="1596932"/>
            <a:ext cx="8793493"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600" dirty="0" smtClean="0"/>
              <a:t>Bölüm</a:t>
            </a:r>
            <a:r>
              <a:rPr lang="tr-TR" sz="1600" dirty="0" smtClean="0"/>
              <a:t>ün amacı</a:t>
            </a:r>
            <a:r>
              <a:rPr lang="en-US" sz="1600" dirty="0" smtClean="0"/>
              <a:t>, mezunları</a:t>
            </a:r>
            <a:r>
              <a:rPr lang="tr-TR" sz="1600" dirty="0" smtClean="0"/>
              <a:t>n </a:t>
            </a:r>
            <a:r>
              <a:rPr lang="en-US" sz="1600" dirty="0" smtClean="0"/>
              <a:t>yeni </a:t>
            </a:r>
            <a:r>
              <a:rPr lang="en-US" sz="1600" dirty="0"/>
              <a:t>medya dünyası için ihtiyaç duyulan donanımda, basılı yayıncılıktan internet gazeteciliğine ve sosyal medyanın tüm alanlarında istihdam edilebilecek şekilde hazırlamaktır.</a:t>
            </a:r>
            <a:endParaRPr lang="tr-TR" sz="1600" dirty="0" smtClean="0">
              <a:solidFill>
                <a:schemeClr val="tx1"/>
              </a:solidFill>
            </a:endParaRPr>
          </a:p>
        </p:txBody>
      </p:sp>
      <p:sp>
        <p:nvSpPr>
          <p:cNvPr id="10" name="9 Metin kutusu"/>
          <p:cNvSpPr txBox="1"/>
          <p:nvPr/>
        </p:nvSpPr>
        <p:spPr>
          <a:xfrm>
            <a:off x="172859" y="2708920"/>
            <a:ext cx="8747738"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172858" y="3301286"/>
            <a:ext cx="4183117"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Meraklı; yeni bilgiler öğrenmeye açık; hukuk,siyaset bilimi,sosyoloji,sosyal bilimler,tarih,ekonomi, psikoloji gibi diğer bilim alanlarına ilgili; iyi gözlem yeteneğine sahip; en az iki yabancı dile sahip olunmalıdır.</a:t>
            </a:r>
            <a:endParaRPr lang="tr-TR" sz="1600" dirty="0"/>
          </a:p>
        </p:txBody>
      </p:sp>
      <p:sp>
        <p:nvSpPr>
          <p:cNvPr id="12" name="11 Metin kutusu"/>
          <p:cNvSpPr txBox="1"/>
          <p:nvPr/>
        </p:nvSpPr>
        <p:spPr>
          <a:xfrm>
            <a:off x="152934" y="5153147"/>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133326" y="5576361"/>
            <a:ext cx="892971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600" dirty="0"/>
              <a:t>Gazeteci, editör, eleştirmen, basın ve medya danışmanlığı, sosyal medya uzmanı ve dijital girişimci olarak istihdam edilebilecek olan mezunlarımız, gazete, haber servisi, çevrimiçi haber ajansları, dijital ve sosyal medya ajansları, geleneksel ve dijital dergiler, TV ve radyo istasyonları, reklam ajansları, yayınevleri, film yapım ve dağıtım kuruluşlarında çalışabilirler.</a:t>
            </a:r>
          </a:p>
        </p:txBody>
      </p:sp>
      <p:pic>
        <p:nvPicPr>
          <p:cNvPr id="1030" name="Picture 6" descr="http://www.uslanmam.com/images/smilies/smiliv.gif"/>
          <p:cNvPicPr>
            <a:picLocks noChangeAspect="1" noChangeArrowheads="1"/>
          </p:cNvPicPr>
          <p:nvPr/>
        </p:nvPicPr>
        <p:blipFill>
          <a:blip r:embed="rId2" cstate="print"/>
          <a:srcRect/>
          <a:stretch>
            <a:fillRect/>
          </a:stretch>
        </p:blipFill>
        <p:spPr bwMode="auto">
          <a:xfrm>
            <a:off x="16703675" y="-274638"/>
            <a:ext cx="57150" cy="85725"/>
          </a:xfrm>
          <a:prstGeom prst="rect">
            <a:avLst/>
          </a:prstGeom>
          <a:noFill/>
        </p:spPr>
      </p:pic>
      <p:pic>
        <p:nvPicPr>
          <p:cNvPr id="1032" name="Picture 8" descr="http://www.uslanmam.com/images/smilies/smiliv.gif"/>
          <p:cNvPicPr>
            <a:picLocks noChangeAspect="1" noChangeArrowheads="1"/>
          </p:cNvPicPr>
          <p:nvPr/>
        </p:nvPicPr>
        <p:blipFill>
          <a:blip r:embed="rId2" cstate="print"/>
          <a:srcRect/>
          <a:stretch>
            <a:fillRect/>
          </a:stretch>
        </p:blipFill>
        <p:spPr bwMode="auto">
          <a:xfrm>
            <a:off x="16703675" y="-274638"/>
            <a:ext cx="57150" cy="85725"/>
          </a:xfrm>
          <a:prstGeom prst="rect">
            <a:avLst/>
          </a:prstGeom>
          <a:noFill/>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4008" y="3212976"/>
            <a:ext cx="4276589" cy="18002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Yerel </a:t>
            </a:r>
            <a:r>
              <a:rPr lang="tr-TR" sz="3200" dirty="0" err="1"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yönetİmler</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413913" y="1583403"/>
            <a:ext cx="2571768" cy="3571900"/>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30766"/>
            <a:ext cx="5857916" cy="206210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600" dirty="0"/>
              <a:t>Yerel yönetimler yapıları ve sundukları hizmetler açısından halka en yakın yönetim birimleridir. Küreselleşme sürecinde kamusal hizmetlerin önemli bir kısmının yerel yönetimlere aktarılması bu alanda eğitimli iş gücü ihtiyacını arttırmaktadır. Yerel </a:t>
            </a:r>
            <a:r>
              <a:rPr lang="en-US" sz="1600" dirty="0" smtClean="0"/>
              <a:t>Yönetimler</a:t>
            </a:r>
            <a:r>
              <a:rPr lang="tr-TR" sz="1600" dirty="0"/>
              <a:t> </a:t>
            </a:r>
            <a:r>
              <a:rPr lang="tr-TR" sz="1600" dirty="0" smtClean="0"/>
              <a:t>bölümü de </a:t>
            </a:r>
            <a:r>
              <a:rPr lang="en-US" sz="1600" dirty="0" smtClean="0"/>
              <a:t>artan </a:t>
            </a:r>
            <a:r>
              <a:rPr lang="en-US" sz="1600" dirty="0"/>
              <a:t>bu ihtiyacı karşılamaya yönelik olarak yaşam boyu ve kendi kendine öğrenme becerisini kazanmış yerel yönetimlerde çalışabilecek personel yetiştirmek amaçlamaktadır.</a:t>
            </a:r>
            <a:endParaRPr lang="tr-TR" sz="1600" dirty="0" smtClean="0">
              <a:solidFill>
                <a:schemeClr val="tx1"/>
              </a:solidFill>
            </a:endParaRPr>
          </a:p>
        </p:txBody>
      </p:sp>
      <p:sp>
        <p:nvSpPr>
          <p:cNvPr id="10" name="9 Metin kutusu"/>
          <p:cNvSpPr txBox="1"/>
          <p:nvPr/>
        </p:nvSpPr>
        <p:spPr>
          <a:xfrm>
            <a:off x="319292" y="3771792"/>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304800" y="4349928"/>
            <a:ext cx="5857916"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2000" dirty="0" smtClean="0"/>
              <a:t>Yerel yönetimler alanında eğitim almak isteyenlerin sözel ve sayısal yeteneğe sahip, ikna ilgisi olan, insanlarla çalışmayı seven, yaratıcı duyarlı kimseler olması gerekir.</a:t>
            </a:r>
            <a:endParaRPr lang="tr-TR" sz="2000" dirty="0"/>
          </a:p>
        </p:txBody>
      </p:sp>
      <p:sp>
        <p:nvSpPr>
          <p:cNvPr id="12" name="11 Metin kutusu"/>
          <p:cNvSpPr txBox="1"/>
          <p:nvPr/>
        </p:nvSpPr>
        <p:spPr>
          <a:xfrm>
            <a:off x="319292" y="5655369"/>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304800" y="6089807"/>
            <a:ext cx="8643998"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600" dirty="0"/>
              <a:t>Yerel Yönetimler Önlisans Programını başarı ile tamamlayan mezunlar, belediyeler, il özel idareleri ve valilikler ve bunlara bağlı kuruluşların çeşitli birimlerinde çalışabilirler.</a:t>
            </a:r>
            <a:endParaRPr lang="tr-TR" sz="1600" dirty="0"/>
          </a:p>
        </p:txBody>
      </p:sp>
      <p:pic>
        <p:nvPicPr>
          <p:cNvPr id="1030" name="Picture 6" descr="http://www.uslanmam.com/images/smilies/smiliv.gif"/>
          <p:cNvPicPr>
            <a:picLocks noChangeAspect="1" noChangeArrowheads="1"/>
          </p:cNvPicPr>
          <p:nvPr/>
        </p:nvPicPr>
        <p:blipFill>
          <a:blip r:embed="rId3" cstate="print"/>
          <a:srcRect/>
          <a:stretch>
            <a:fillRect/>
          </a:stretch>
        </p:blipFill>
        <p:spPr bwMode="auto">
          <a:xfrm>
            <a:off x="16703675" y="-274638"/>
            <a:ext cx="57150" cy="85725"/>
          </a:xfrm>
          <a:prstGeom prst="rect">
            <a:avLst/>
          </a:prstGeom>
          <a:noFill/>
        </p:spPr>
      </p:pic>
      <p:pic>
        <p:nvPicPr>
          <p:cNvPr id="1032" name="Picture 8" descr="http://www.uslanmam.com/images/smilies/smiliv.gif"/>
          <p:cNvPicPr>
            <a:picLocks noChangeAspect="1" noChangeArrowheads="1"/>
          </p:cNvPicPr>
          <p:nvPr/>
        </p:nvPicPr>
        <p:blipFill>
          <a:blip r:embed="rId3" cstate="print"/>
          <a:srcRect/>
          <a:stretch>
            <a:fillRect/>
          </a:stretch>
        </p:blipFill>
        <p:spPr bwMode="auto">
          <a:xfrm>
            <a:off x="16703675" y="-274638"/>
            <a:ext cx="57150" cy="857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0835" y="226924"/>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Yİyecek ve İçecek İşletmecİlİğİ</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30766"/>
            <a:ext cx="8858280" cy="132343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600" dirty="0" smtClean="0"/>
              <a:t>Yiyecek-İçecek</a:t>
            </a:r>
            <a:r>
              <a:rPr lang="tr-TR" sz="1600" dirty="0" smtClean="0"/>
              <a:t> </a:t>
            </a:r>
            <a:r>
              <a:rPr lang="en-US" sz="1600" dirty="0" smtClean="0"/>
              <a:t>İşletmeciliği </a:t>
            </a:r>
            <a:r>
              <a:rPr lang="en-US" sz="1600" dirty="0"/>
              <a:t>Bölümünün amacı, uluslararası turizm piyasasında rekabet edebilme özelliği taşıyan otel, restoran, bar, kruvaziyer, casino, marina ve diğer yiyecek-içecek işletmelerinin gereksinimi olan mesleki ve teknik bilgi, beceri ve donanıma sahip, sanatsal yönü ve sosyal sorumluluk bilinci gelişmiş, etik değerleri ilke edinmiş insan kaynaklarını yetiştirmektedir.</a:t>
            </a:r>
            <a:endParaRPr lang="tr-TR" sz="1600" dirty="0" smtClean="0">
              <a:solidFill>
                <a:schemeClr val="tx1"/>
              </a:solidFill>
            </a:endParaRPr>
          </a:p>
        </p:txBody>
      </p:sp>
      <p:sp>
        <p:nvSpPr>
          <p:cNvPr id="10" name="9 Metin kutusu"/>
          <p:cNvSpPr txBox="1"/>
          <p:nvPr/>
        </p:nvSpPr>
        <p:spPr>
          <a:xfrm>
            <a:off x="249928" y="3068583"/>
            <a:ext cx="5186168" cy="58477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67824" y="3767736"/>
            <a:ext cx="5150376"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600" dirty="0"/>
              <a:t>Bir işi planlayıp uygulamaya koyabiliyor </a:t>
            </a:r>
            <a:r>
              <a:rPr lang="en-US" sz="1600" dirty="0" smtClean="0"/>
              <a:t>olması</a:t>
            </a:r>
            <a:r>
              <a:rPr lang="tr-TR" sz="1600" dirty="0" smtClean="0"/>
              <a:t>; k</a:t>
            </a:r>
            <a:r>
              <a:rPr lang="en-US" sz="1600" dirty="0" smtClean="0"/>
              <a:t>oku </a:t>
            </a:r>
            <a:r>
              <a:rPr lang="en-US" sz="1600" dirty="0"/>
              <a:t>ve tat alma duyumları gelişmiş </a:t>
            </a:r>
            <a:r>
              <a:rPr lang="en-US" sz="1600" dirty="0" smtClean="0"/>
              <a:t>olması</a:t>
            </a:r>
            <a:r>
              <a:rPr lang="tr-TR" sz="1600" dirty="0" smtClean="0"/>
              <a:t>; ç</a:t>
            </a:r>
            <a:r>
              <a:rPr lang="en-US" sz="1600" dirty="0" smtClean="0"/>
              <a:t>abuk </a:t>
            </a:r>
            <a:r>
              <a:rPr lang="en-US" sz="1600" dirty="0"/>
              <a:t>ve düzenli </a:t>
            </a:r>
            <a:r>
              <a:rPr lang="en-US" sz="1600" dirty="0" smtClean="0"/>
              <a:t>çalışabilmesi</a:t>
            </a:r>
            <a:r>
              <a:rPr lang="tr-TR" sz="1600" dirty="0" smtClean="0"/>
              <a:t>; d</a:t>
            </a:r>
            <a:r>
              <a:rPr lang="en-US" sz="1600" dirty="0" smtClean="0"/>
              <a:t>ikkatli</a:t>
            </a:r>
            <a:r>
              <a:rPr lang="en-US" sz="1600" dirty="0"/>
              <a:t>, titiz ve sabırlı </a:t>
            </a:r>
            <a:r>
              <a:rPr lang="en-US" sz="1600" dirty="0" smtClean="0"/>
              <a:t>olması</a:t>
            </a:r>
            <a:r>
              <a:rPr lang="tr-TR" sz="1600" dirty="0" smtClean="0"/>
              <a:t>; s</a:t>
            </a:r>
            <a:r>
              <a:rPr lang="en-US" sz="1600" dirty="0" smtClean="0"/>
              <a:t>orumluluk </a:t>
            </a:r>
            <a:r>
              <a:rPr lang="en-US" sz="1600" dirty="0"/>
              <a:t>duygusu gelişmiş </a:t>
            </a:r>
            <a:r>
              <a:rPr lang="en-US" sz="1600" dirty="0" smtClean="0"/>
              <a:t>olması</a:t>
            </a:r>
            <a:r>
              <a:rPr lang="tr-TR" sz="1600" dirty="0" smtClean="0"/>
              <a:t>; i</a:t>
            </a:r>
            <a:r>
              <a:rPr lang="en-US" sz="1600" dirty="0" smtClean="0"/>
              <a:t>nsanlarla </a:t>
            </a:r>
            <a:r>
              <a:rPr lang="en-US" sz="1600" dirty="0"/>
              <a:t>iyi iletişim kurabilmesi gerekir</a:t>
            </a:r>
            <a:r>
              <a:rPr lang="en-US" sz="1600" dirty="0" smtClean="0"/>
              <a:t>.</a:t>
            </a:r>
            <a:endParaRPr lang="tr-TR" sz="1600" dirty="0"/>
          </a:p>
        </p:txBody>
      </p:sp>
      <p:sp>
        <p:nvSpPr>
          <p:cNvPr id="12" name="11 Metin kutusu"/>
          <p:cNvSpPr txBox="1"/>
          <p:nvPr/>
        </p:nvSpPr>
        <p:spPr>
          <a:xfrm>
            <a:off x="285720" y="5179836"/>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515380"/>
            <a:ext cx="8643998"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600" dirty="0"/>
              <a:t>Başta otel, restoran ve bar işletmeleri olmak üzere ulusal ve uluslararası yiyecek-içecek işletmeleri, havalimanı ve marina işletmeleri, yat, kurvaziyer ve casino, işletmelerinin mutfak, restoran ve bar bölümleri, catering işletmeleri, etkinlik ve toplantı organizasyon şirketleri, hava ve denizyolu ulaştırma işletmeleri (host/hostes) ve diğer turizm işletmelerinde iş bulma olanağına sahiptir.</a:t>
            </a:r>
            <a:endParaRPr lang="tr-TR" sz="1600" dirty="0"/>
          </a:p>
        </p:txBody>
      </p:sp>
      <p:pic>
        <p:nvPicPr>
          <p:cNvPr id="1030" name="Picture 6" descr="http://www.uslanmam.com/images/smilies/smiliv.gif"/>
          <p:cNvPicPr>
            <a:picLocks noChangeAspect="1" noChangeArrowheads="1"/>
          </p:cNvPicPr>
          <p:nvPr/>
        </p:nvPicPr>
        <p:blipFill>
          <a:blip r:embed="rId2" cstate="print"/>
          <a:srcRect/>
          <a:stretch>
            <a:fillRect/>
          </a:stretch>
        </p:blipFill>
        <p:spPr bwMode="auto">
          <a:xfrm>
            <a:off x="16703675" y="-274638"/>
            <a:ext cx="57150" cy="85725"/>
          </a:xfrm>
          <a:prstGeom prst="rect">
            <a:avLst/>
          </a:prstGeom>
          <a:noFill/>
        </p:spPr>
      </p:pic>
      <p:pic>
        <p:nvPicPr>
          <p:cNvPr id="1032" name="Picture 8" descr="http://www.uslanmam.com/images/smilies/smiliv.gif"/>
          <p:cNvPicPr>
            <a:picLocks noChangeAspect="1" noChangeArrowheads="1"/>
          </p:cNvPicPr>
          <p:nvPr/>
        </p:nvPicPr>
        <p:blipFill>
          <a:blip r:embed="rId2" cstate="print"/>
          <a:srcRect/>
          <a:stretch>
            <a:fillRect/>
          </a:stretch>
        </p:blipFill>
        <p:spPr bwMode="auto">
          <a:xfrm>
            <a:off x="16703675" y="-274638"/>
            <a:ext cx="57150" cy="85725"/>
          </a:xfrm>
          <a:prstGeom prst="rect">
            <a:avLst/>
          </a:prstGeom>
          <a:noFill/>
        </p:spPr>
      </p:pic>
      <p:pic>
        <p:nvPicPr>
          <p:cNvPr id="1026" name="Picture 2" descr="yiyecek ve içecek işletmeciliği ile ilgili görsel sonuc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0112" y="3130475"/>
            <a:ext cx="3440313" cy="1960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550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YÖNETİM BİLİŞİM SİSTEMLERİ</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57950" y="1285860"/>
            <a:ext cx="2571768" cy="3571900"/>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857916" cy="132343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Bilgiyi çağdaş yöntem ve araçlarla işleyecek kuruluşların varlıklarını sürdürüp, aşama yapmaları, kendileri ile ilgili bilgileri üretme, saklama, paylaşma ve değiştirme işlemlerini hızlı ve sağlıklı oluşturmalarını  sağlayacak elemanların yetiştirilmesi konularında eğitim ve araştırma yapar</a:t>
            </a:r>
            <a:endParaRPr lang="tr-TR" sz="1600" dirty="0" smtClean="0">
              <a:solidFill>
                <a:schemeClr val="tx1"/>
              </a:solidFill>
            </a:endParaRPr>
          </a:p>
        </p:txBody>
      </p:sp>
      <p:sp>
        <p:nvSpPr>
          <p:cNvPr id="10" name="9 Metin kutusu"/>
          <p:cNvSpPr txBox="1"/>
          <p:nvPr/>
        </p:nvSpPr>
        <p:spPr>
          <a:xfrm>
            <a:off x="285720" y="3071810"/>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571876"/>
            <a:ext cx="5857916"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2000" dirty="0" smtClean="0"/>
              <a:t>Bu bölümü tercih edecek adayların dikkat etmeleri gereken en önemli husus; hem bilgisayar bilimleri hem de işletme konularına ilgi duyuyor olmalarıdır.</a:t>
            </a:r>
            <a:endParaRPr lang="tr-TR" sz="2000" dirty="0"/>
          </a:p>
        </p:txBody>
      </p:sp>
      <p:sp>
        <p:nvSpPr>
          <p:cNvPr id="12" name="11 Metin kutusu"/>
          <p:cNvSpPr txBox="1"/>
          <p:nvPr/>
        </p:nvSpPr>
        <p:spPr>
          <a:xfrm>
            <a:off x="285720" y="507207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572140"/>
            <a:ext cx="864399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Devlet kurumları, sosyal güvenlik kurumları ve özel sektöre ait kuruluşlarda, Planlama, düzenleme ve geliştirme ile sosyal verileri düzenleme ve geliştirme ile sosyal verileri düzenleme ve yürütülmesini sağlayacak elemanlar yetiştirilir Kamu ve özel sektöre ait bankalar, uluslararası bankalar ve çok uluslu şirketlerde çalışabilirler </a:t>
            </a:r>
            <a:endParaRPr lang="tr-TR" sz="1600" dirty="0"/>
          </a:p>
        </p:txBody>
      </p:sp>
      <p:pic>
        <p:nvPicPr>
          <p:cNvPr id="1030" name="Picture 6" descr="http://www.uslanmam.com/images/smilies/smiliv.gif"/>
          <p:cNvPicPr>
            <a:picLocks noChangeAspect="1" noChangeArrowheads="1"/>
          </p:cNvPicPr>
          <p:nvPr/>
        </p:nvPicPr>
        <p:blipFill>
          <a:blip r:embed="rId3" cstate="print"/>
          <a:srcRect/>
          <a:stretch>
            <a:fillRect/>
          </a:stretch>
        </p:blipFill>
        <p:spPr bwMode="auto">
          <a:xfrm>
            <a:off x="16703675" y="-274638"/>
            <a:ext cx="57150" cy="85725"/>
          </a:xfrm>
          <a:prstGeom prst="rect">
            <a:avLst/>
          </a:prstGeom>
          <a:noFill/>
        </p:spPr>
      </p:pic>
      <p:pic>
        <p:nvPicPr>
          <p:cNvPr id="1032" name="Picture 8" descr="http://www.uslanmam.com/images/smilies/smiliv.gif"/>
          <p:cNvPicPr>
            <a:picLocks noChangeAspect="1" noChangeArrowheads="1"/>
          </p:cNvPicPr>
          <p:nvPr/>
        </p:nvPicPr>
        <p:blipFill>
          <a:blip r:embed="rId3" cstate="print"/>
          <a:srcRect/>
          <a:stretch>
            <a:fillRect/>
          </a:stretch>
        </p:blipFill>
        <p:spPr bwMode="auto">
          <a:xfrm>
            <a:off x="16703675" y="-274638"/>
            <a:ext cx="57150" cy="8572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1414</TotalTime>
  <Words>693</Words>
  <Application>Microsoft Office PowerPoint</Application>
  <PresentationFormat>Ekran Gösterisi (4:3)</PresentationFormat>
  <Paragraphs>49</Paragraphs>
  <Slides>6</Slides>
  <Notes>1</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Gezinti</vt:lpstr>
      <vt:lpstr>MESLEKLERİ TANIYALIM DÖRT YILLIK LİSANS PROGRAMLARI ‘y’  </vt:lpstr>
      <vt:lpstr>YAZILIM MÜHENDİSLİĞİ</vt:lpstr>
      <vt:lpstr>Yenİ medya</vt:lpstr>
      <vt:lpstr>Yerel yönetİmler</vt:lpstr>
      <vt:lpstr>Yİyecek ve İçecek İşletmecİlİğİ</vt:lpstr>
      <vt:lpstr>YÖNETİM BİLİŞİM SİSTEMLERİ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ozcan</dc:creator>
  <cp:lastModifiedBy>Ram1</cp:lastModifiedBy>
  <cp:revision>292</cp:revision>
  <dcterms:created xsi:type="dcterms:W3CDTF">2010-01-23T17:05:54Z</dcterms:created>
  <dcterms:modified xsi:type="dcterms:W3CDTF">2021-02-15T07:31:45Z</dcterms:modified>
</cp:coreProperties>
</file>