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55A75-2BED-4AF1-8B3C-1B7031A9C94D}" type="datetimeFigureOut">
              <a:rPr lang="tr-TR" smtClean="0"/>
              <a:t>21.10.2019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325EE-81D0-47A1-BF00-688FC9677E7D}" type="slidenum">
              <a:rPr lang="tr-TR" smtClean="0"/>
              <a:t>‹#›</a:t>
            </a:fld>
            <a:endParaRPr lang="tr-TR"/>
          </a:p>
        </p:txBody>
      </p:sp>
    </p:spTree>
    <p:extLst>
      <p:ext uri="{BB962C8B-B14F-4D97-AF65-F5344CB8AC3E}">
        <p14:creationId xmlns:p14="http://schemas.microsoft.com/office/powerpoint/2010/main" val="372750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A6DC66D-847B-4094-8179-C9D7DC1800A4}" type="datetime1">
              <a:rPr lang="tr-TR" smtClean="0"/>
              <a:t>21.10.2019</a:t>
            </a:fld>
            <a:endParaRPr lang="tr-TR"/>
          </a:p>
        </p:txBody>
      </p:sp>
      <p:sp>
        <p:nvSpPr>
          <p:cNvPr id="5" name="4 Altbilgi Yer Tutucusu"/>
          <p:cNvSpPr>
            <a:spLocks noGrp="1"/>
          </p:cNvSpPr>
          <p:nvPr>
            <p:ph type="ftr" sz="quarter" idx="11"/>
          </p:nvPr>
        </p:nvSpPr>
        <p:spPr/>
        <p:txBody>
          <a:bodyPr/>
          <a:lstStyle/>
          <a:p>
            <a:r>
              <a:rPr lang="tr-TR" smtClean="0"/>
              <a:t>Çubuk  Rehberlik Araştırma Merezi </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5B55364-370D-4C9C-B477-001195DDE88C}" type="datetime1">
              <a:rPr lang="tr-TR" smtClean="0"/>
              <a:t>21.10.2019</a:t>
            </a:fld>
            <a:endParaRPr lang="tr-TR"/>
          </a:p>
        </p:txBody>
      </p:sp>
      <p:sp>
        <p:nvSpPr>
          <p:cNvPr id="5" name="4 Altbilgi Yer Tutucusu"/>
          <p:cNvSpPr>
            <a:spLocks noGrp="1"/>
          </p:cNvSpPr>
          <p:nvPr>
            <p:ph type="ftr" sz="quarter" idx="11"/>
          </p:nvPr>
        </p:nvSpPr>
        <p:spPr/>
        <p:txBody>
          <a:bodyPr/>
          <a:lstStyle/>
          <a:p>
            <a:r>
              <a:rPr lang="tr-TR" smtClean="0"/>
              <a:t>Çubuk  Rehberlik Araştırma Merezi </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70864B5-2E1D-41DF-8A56-DB9CC8B23F25}" type="datetime1">
              <a:rPr lang="tr-TR" smtClean="0"/>
              <a:t>21.10.2019</a:t>
            </a:fld>
            <a:endParaRPr lang="tr-TR"/>
          </a:p>
        </p:txBody>
      </p:sp>
      <p:sp>
        <p:nvSpPr>
          <p:cNvPr id="5" name="4 Altbilgi Yer Tutucusu"/>
          <p:cNvSpPr>
            <a:spLocks noGrp="1"/>
          </p:cNvSpPr>
          <p:nvPr>
            <p:ph type="ftr" sz="quarter" idx="11"/>
          </p:nvPr>
        </p:nvSpPr>
        <p:spPr/>
        <p:txBody>
          <a:bodyPr/>
          <a:lstStyle/>
          <a:p>
            <a:r>
              <a:rPr lang="tr-TR" smtClean="0"/>
              <a:t>Çubuk  Rehberlik Araştırma Merezi </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68DE205-7B85-440D-BDA4-8686F6E94B05}" type="datetime1">
              <a:rPr lang="tr-TR" smtClean="0"/>
              <a:t>21.10.2019</a:t>
            </a:fld>
            <a:endParaRPr lang="tr-TR"/>
          </a:p>
        </p:txBody>
      </p:sp>
      <p:sp>
        <p:nvSpPr>
          <p:cNvPr id="5" name="4 Altbilgi Yer Tutucusu"/>
          <p:cNvSpPr>
            <a:spLocks noGrp="1"/>
          </p:cNvSpPr>
          <p:nvPr>
            <p:ph type="ftr" sz="quarter" idx="11"/>
          </p:nvPr>
        </p:nvSpPr>
        <p:spPr/>
        <p:txBody>
          <a:bodyPr/>
          <a:lstStyle/>
          <a:p>
            <a:r>
              <a:rPr lang="tr-TR" smtClean="0"/>
              <a:t>Çubuk  Rehberlik Araştırma Merezi </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5F88724-DFFB-405E-BE9E-3B1E59185F7E}" type="datetime1">
              <a:rPr lang="tr-TR" smtClean="0"/>
              <a:t>21.10.2019</a:t>
            </a:fld>
            <a:endParaRPr lang="tr-TR"/>
          </a:p>
        </p:txBody>
      </p:sp>
      <p:sp>
        <p:nvSpPr>
          <p:cNvPr id="5" name="4 Altbilgi Yer Tutucusu"/>
          <p:cNvSpPr>
            <a:spLocks noGrp="1"/>
          </p:cNvSpPr>
          <p:nvPr>
            <p:ph type="ftr" sz="quarter" idx="11"/>
          </p:nvPr>
        </p:nvSpPr>
        <p:spPr/>
        <p:txBody>
          <a:bodyPr/>
          <a:lstStyle/>
          <a:p>
            <a:r>
              <a:rPr lang="tr-TR" smtClean="0"/>
              <a:t>Çubuk  Rehberlik Araştırma Merezi </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AC989DF-AFAE-4298-9EFB-E72066B1D76C}" type="datetime1">
              <a:rPr lang="tr-TR" smtClean="0"/>
              <a:t>21.10.2019</a:t>
            </a:fld>
            <a:endParaRPr lang="tr-TR"/>
          </a:p>
        </p:txBody>
      </p:sp>
      <p:sp>
        <p:nvSpPr>
          <p:cNvPr id="6" name="5 Altbilgi Yer Tutucusu"/>
          <p:cNvSpPr>
            <a:spLocks noGrp="1"/>
          </p:cNvSpPr>
          <p:nvPr>
            <p:ph type="ftr" sz="quarter" idx="11"/>
          </p:nvPr>
        </p:nvSpPr>
        <p:spPr/>
        <p:txBody>
          <a:bodyPr/>
          <a:lstStyle/>
          <a:p>
            <a:r>
              <a:rPr lang="tr-TR" smtClean="0"/>
              <a:t>Çubuk  Rehberlik Araştırma Merezi </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F26E31D-133D-49D2-9D5A-532C9DF16E65}" type="datetime1">
              <a:rPr lang="tr-TR" smtClean="0"/>
              <a:t>21.10.2019</a:t>
            </a:fld>
            <a:endParaRPr lang="tr-TR"/>
          </a:p>
        </p:txBody>
      </p:sp>
      <p:sp>
        <p:nvSpPr>
          <p:cNvPr id="8" name="7 Altbilgi Yer Tutucusu"/>
          <p:cNvSpPr>
            <a:spLocks noGrp="1"/>
          </p:cNvSpPr>
          <p:nvPr>
            <p:ph type="ftr" sz="quarter" idx="11"/>
          </p:nvPr>
        </p:nvSpPr>
        <p:spPr/>
        <p:txBody>
          <a:bodyPr/>
          <a:lstStyle/>
          <a:p>
            <a:r>
              <a:rPr lang="tr-TR" smtClean="0"/>
              <a:t>Çubuk  Rehberlik Araştırma Merezi </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1EF3F40-EA93-412A-9FE7-5DBD7AEC854E}" type="datetime1">
              <a:rPr lang="tr-TR" smtClean="0"/>
              <a:t>21.10.2019</a:t>
            </a:fld>
            <a:endParaRPr lang="tr-TR"/>
          </a:p>
        </p:txBody>
      </p:sp>
      <p:sp>
        <p:nvSpPr>
          <p:cNvPr id="4" name="3 Altbilgi Yer Tutucusu"/>
          <p:cNvSpPr>
            <a:spLocks noGrp="1"/>
          </p:cNvSpPr>
          <p:nvPr>
            <p:ph type="ftr" sz="quarter" idx="11"/>
          </p:nvPr>
        </p:nvSpPr>
        <p:spPr/>
        <p:txBody>
          <a:bodyPr/>
          <a:lstStyle/>
          <a:p>
            <a:r>
              <a:rPr lang="tr-TR" smtClean="0"/>
              <a:t>Çubuk  Rehberlik Araştırma Merezi </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7B53807-3F36-4668-89D5-C7DE54A35CC4}" type="datetime1">
              <a:rPr lang="tr-TR" smtClean="0"/>
              <a:t>21.10.2019</a:t>
            </a:fld>
            <a:endParaRPr lang="tr-TR"/>
          </a:p>
        </p:txBody>
      </p:sp>
      <p:sp>
        <p:nvSpPr>
          <p:cNvPr id="3" name="2 Altbilgi Yer Tutucusu"/>
          <p:cNvSpPr>
            <a:spLocks noGrp="1"/>
          </p:cNvSpPr>
          <p:nvPr>
            <p:ph type="ftr" sz="quarter" idx="11"/>
          </p:nvPr>
        </p:nvSpPr>
        <p:spPr/>
        <p:txBody>
          <a:bodyPr/>
          <a:lstStyle/>
          <a:p>
            <a:r>
              <a:rPr lang="tr-TR" smtClean="0"/>
              <a:t>Çubuk  Rehberlik Araştırma Merezi </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FBBF8B2-F643-41BA-80B5-E3157506DD76}" type="datetime1">
              <a:rPr lang="tr-TR" smtClean="0"/>
              <a:t>21.10.2019</a:t>
            </a:fld>
            <a:endParaRPr lang="tr-TR"/>
          </a:p>
        </p:txBody>
      </p:sp>
      <p:sp>
        <p:nvSpPr>
          <p:cNvPr id="6" name="5 Altbilgi Yer Tutucusu"/>
          <p:cNvSpPr>
            <a:spLocks noGrp="1"/>
          </p:cNvSpPr>
          <p:nvPr>
            <p:ph type="ftr" sz="quarter" idx="11"/>
          </p:nvPr>
        </p:nvSpPr>
        <p:spPr/>
        <p:txBody>
          <a:bodyPr/>
          <a:lstStyle/>
          <a:p>
            <a:r>
              <a:rPr lang="tr-TR" smtClean="0"/>
              <a:t>Çubuk  Rehberlik Araştırma Merezi </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674E8BA-8C6C-4144-B671-94809D4D63FB}" type="datetime1">
              <a:rPr lang="tr-TR" smtClean="0"/>
              <a:t>21.10.2019</a:t>
            </a:fld>
            <a:endParaRPr lang="tr-TR"/>
          </a:p>
        </p:txBody>
      </p:sp>
      <p:sp>
        <p:nvSpPr>
          <p:cNvPr id="6" name="5 Altbilgi Yer Tutucusu"/>
          <p:cNvSpPr>
            <a:spLocks noGrp="1"/>
          </p:cNvSpPr>
          <p:nvPr>
            <p:ph type="ftr" sz="quarter" idx="11"/>
          </p:nvPr>
        </p:nvSpPr>
        <p:spPr/>
        <p:txBody>
          <a:bodyPr/>
          <a:lstStyle/>
          <a:p>
            <a:r>
              <a:rPr lang="tr-TR" smtClean="0"/>
              <a:t>Çubuk  Rehberlik Araştırma Merezi </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7F827-63F7-4DDF-A75E-E26BEE2732F3}" type="datetime1">
              <a:rPr lang="tr-TR" smtClean="0"/>
              <a:t>21.10.2019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Çubuk  Rehberlik Araştırma Merezi </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emurlar.net/haber/476302/universitede-mutsuzlugun-formulu.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Kendini Tanıma</a:t>
            </a:r>
            <a:br>
              <a:rPr lang="tr-TR" dirty="0" smtClean="0"/>
            </a:br>
            <a:r>
              <a:rPr lang="tr-TR" dirty="0" smtClean="0"/>
              <a:t>(Yetenek-İlgi ve Değerler)</a:t>
            </a:r>
            <a:endParaRPr lang="tr-TR" dirty="0"/>
          </a:p>
        </p:txBody>
      </p:sp>
      <p:sp>
        <p:nvSpPr>
          <p:cNvPr id="3" name="2 Alt Başlık"/>
          <p:cNvSpPr>
            <a:spLocks noGrp="1"/>
          </p:cNvSpPr>
          <p:nvPr>
            <p:ph type="subTitle" idx="1"/>
          </p:nvPr>
        </p:nvSpPr>
        <p:spPr/>
        <p:txBody>
          <a:bodyPr/>
          <a:lstStyle/>
          <a:p>
            <a:r>
              <a:rPr lang="tr-TR" dirty="0" smtClean="0">
                <a:latin typeface="Agency FB" panose="020B0503020202020204" pitchFamily="34" charset="0"/>
              </a:rPr>
              <a:t>Çubuk </a:t>
            </a:r>
            <a:r>
              <a:rPr lang="tr-TR" dirty="0" smtClean="0">
                <a:latin typeface="Agency FB" panose="020B0503020202020204" pitchFamily="34" charset="0"/>
              </a:rPr>
              <a:t>Rehberlik </a:t>
            </a:r>
            <a:r>
              <a:rPr lang="tr-TR" dirty="0" smtClean="0">
                <a:latin typeface="Agency FB" panose="020B0503020202020204" pitchFamily="34" charset="0"/>
              </a:rPr>
              <a:t>ve Araştırma Merkezi</a:t>
            </a:r>
            <a:endParaRPr lang="tr-TR" dirty="0">
              <a:latin typeface="Agency FB" panose="020B0503020202020204" pitchFamily="34" charset="0"/>
            </a:endParaRPr>
          </a:p>
        </p:txBody>
      </p:sp>
      <p:sp>
        <p:nvSpPr>
          <p:cNvPr id="6" name="Altbilgi Yer Tutucusu 5"/>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Tanımak ya da Pişmanlıklar</a:t>
            </a:r>
            <a:endParaRPr lang="tr-TR" dirty="0"/>
          </a:p>
        </p:txBody>
      </p:sp>
      <p:sp>
        <p:nvSpPr>
          <p:cNvPr id="3" name="2 İçerik Yer Tutucusu"/>
          <p:cNvSpPr>
            <a:spLocks noGrp="1"/>
          </p:cNvSpPr>
          <p:nvPr>
            <p:ph idx="1"/>
          </p:nvPr>
        </p:nvSpPr>
        <p:spPr>
          <a:xfrm>
            <a:off x="457200" y="1268760"/>
            <a:ext cx="8229600" cy="4857403"/>
          </a:xfrm>
        </p:spPr>
        <p:txBody>
          <a:bodyPr>
            <a:normAutofit/>
          </a:bodyPr>
          <a:lstStyle/>
          <a:p>
            <a:pPr marL="514350" indent="-514350">
              <a:buFont typeface="Wingdings" pitchFamily="2" charset="2"/>
              <a:buChar char="q"/>
            </a:pPr>
            <a:r>
              <a:rPr lang="tr-TR" dirty="0" smtClean="0"/>
              <a:t>Uğur’un başına gelenlerden ne çıkartabiliriz?</a:t>
            </a:r>
          </a:p>
          <a:p>
            <a:pPr marL="514350" indent="-514350">
              <a:buFont typeface="Wingdings" pitchFamily="2" charset="2"/>
              <a:buChar char="q"/>
            </a:pPr>
            <a:r>
              <a:rPr lang="tr-TR" dirty="0" smtClean="0"/>
              <a:t>Uğur’u tanıyan var mı? ya da </a:t>
            </a:r>
          </a:p>
          <a:p>
            <a:pPr marL="514350" indent="-514350">
              <a:buFont typeface="Wingdings" pitchFamily="2" charset="2"/>
              <a:buChar char="q"/>
            </a:pPr>
            <a:r>
              <a:rPr lang="tr-TR" dirty="0" smtClean="0"/>
              <a:t>İçimizde Uğur’u tanımayan var mı?</a:t>
            </a:r>
          </a:p>
          <a:p>
            <a:pPr marL="514350" indent="-514350">
              <a:buNone/>
            </a:pPr>
            <a:endParaRPr lang="tr-TR" dirty="0" smtClean="0"/>
          </a:p>
          <a:p>
            <a:pPr marL="514350" indent="-514350">
              <a:buNone/>
            </a:pPr>
            <a:r>
              <a:rPr lang="tr-TR" dirty="0" smtClean="0"/>
              <a:t>-</a:t>
            </a:r>
            <a:r>
              <a:rPr lang="tr-TR" dirty="0" smtClean="0">
                <a:solidFill>
                  <a:srgbClr val="C00000"/>
                </a:solidFill>
                <a:latin typeface="BatangChe" pitchFamily="49" charset="-127"/>
                <a:ea typeface="BatangChe" pitchFamily="49" charset="-127"/>
              </a:rPr>
              <a:t>Kendimizi yeterince tanımadan, meslekleri yüzeysel araştırmalarla seçersek sonumuz Uğur gibi olacaktır. </a:t>
            </a:r>
          </a:p>
          <a:p>
            <a:pPr marL="514350" indent="-514350">
              <a:buFont typeface="Wingdings" pitchFamily="2" charset="2"/>
              <a:buChar char="q"/>
            </a:pPr>
            <a:endParaRPr lang="tr-TR" dirty="0" smtClean="0"/>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7884368" y="4878608"/>
            <a:ext cx="1944216" cy="1979392"/>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Kendimizi Yeterince Tanıdıktan Sonra Meslek İncelemesi</a:t>
            </a:r>
            <a:endParaRPr lang="tr-TR" dirty="0"/>
          </a:p>
        </p:txBody>
      </p:sp>
      <p:pic>
        <p:nvPicPr>
          <p:cNvPr id="3074" name="Picture 2" descr="C:\Users\admin\Desktop\kariyer\Kariyer Planlama öğrenci.jpg"/>
          <p:cNvPicPr>
            <a:picLocks noGrp="1" noChangeAspect="1" noChangeArrowheads="1"/>
          </p:cNvPicPr>
          <p:nvPr>
            <p:ph idx="1"/>
          </p:nvPr>
        </p:nvPicPr>
        <p:blipFill>
          <a:blip r:embed="rId2" cstate="print"/>
          <a:srcRect/>
          <a:stretch>
            <a:fillRect/>
          </a:stretch>
        </p:blipFill>
        <p:spPr bwMode="auto">
          <a:xfrm>
            <a:off x="1907704" y="1484784"/>
            <a:ext cx="7056784" cy="5112469"/>
          </a:xfrm>
          <a:prstGeom prst="rect">
            <a:avLst/>
          </a:prstGeom>
          <a:noFill/>
        </p:spPr>
      </p:pic>
      <p:cxnSp>
        <p:nvCxnSpPr>
          <p:cNvPr id="9" name="8 Düz Ok Bağlayıcısı"/>
          <p:cNvCxnSpPr/>
          <p:nvPr/>
        </p:nvCxnSpPr>
        <p:spPr>
          <a:xfrm flipH="1" flipV="1">
            <a:off x="1475656" y="3140968"/>
            <a:ext cx="936104" cy="12241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9 Metin kutusu"/>
          <p:cNvSpPr txBox="1"/>
          <p:nvPr/>
        </p:nvSpPr>
        <p:spPr>
          <a:xfrm>
            <a:off x="539552" y="2564904"/>
            <a:ext cx="1440160" cy="646331"/>
          </a:xfrm>
          <a:prstGeom prst="rect">
            <a:avLst/>
          </a:prstGeom>
          <a:noFill/>
        </p:spPr>
        <p:txBody>
          <a:bodyPr wrap="square" rtlCol="0">
            <a:spAutoFit/>
          </a:bodyPr>
          <a:lstStyle/>
          <a:p>
            <a:r>
              <a:rPr lang="tr-TR" dirty="0" smtClean="0"/>
              <a:t>Yetenek ve İlgiler</a:t>
            </a:r>
            <a:endParaRPr lang="tr-TR" dirty="0"/>
          </a:p>
        </p:txBody>
      </p:sp>
      <p:cxnSp>
        <p:nvCxnSpPr>
          <p:cNvPr id="13" name="12 Düz Ok Bağlayıcısı"/>
          <p:cNvCxnSpPr/>
          <p:nvPr/>
        </p:nvCxnSpPr>
        <p:spPr>
          <a:xfrm flipH="1" flipV="1">
            <a:off x="1259632" y="4725144"/>
            <a:ext cx="108012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13 Metin kutusu"/>
          <p:cNvSpPr txBox="1"/>
          <p:nvPr/>
        </p:nvSpPr>
        <p:spPr>
          <a:xfrm>
            <a:off x="323528" y="4365104"/>
            <a:ext cx="1296144" cy="369332"/>
          </a:xfrm>
          <a:prstGeom prst="rect">
            <a:avLst/>
          </a:prstGeom>
          <a:noFill/>
        </p:spPr>
        <p:txBody>
          <a:bodyPr wrap="square" rtlCol="0">
            <a:spAutoFit/>
          </a:bodyPr>
          <a:lstStyle/>
          <a:p>
            <a:r>
              <a:rPr lang="tr-TR" dirty="0" smtClean="0"/>
              <a:t>Değerler</a:t>
            </a:r>
            <a:endParaRPr lang="tr-TR" dirty="0"/>
          </a:p>
        </p:txBody>
      </p:sp>
      <p:sp>
        <p:nvSpPr>
          <p:cNvPr id="3" name="Altbilgi Yer Tutucusu 2"/>
          <p:cNvSpPr>
            <a:spLocks noGrp="1"/>
          </p:cNvSpPr>
          <p:nvPr>
            <p:ph type="ftr" sz="quarter" idx="11"/>
          </p:nvPr>
        </p:nvSpPr>
        <p:spPr/>
        <p:txBody>
          <a:bodyPr/>
          <a:lstStyle/>
          <a:p>
            <a:r>
              <a:rPr lang="tr-TR" smtClean="0"/>
              <a:t>Çubuk  Rehberlik Araştırma Merezi </a:t>
            </a:r>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Meslek İnceleme Kaynakları</a:t>
            </a:r>
            <a:endParaRPr lang="tr-TR" dirty="0"/>
          </a:p>
        </p:txBody>
      </p:sp>
      <p:sp>
        <p:nvSpPr>
          <p:cNvPr id="3" name="2 İçerik Yer Tutucusu"/>
          <p:cNvSpPr>
            <a:spLocks noGrp="1"/>
          </p:cNvSpPr>
          <p:nvPr>
            <p:ph idx="1"/>
          </p:nvPr>
        </p:nvSpPr>
        <p:spPr>
          <a:xfrm>
            <a:off x="457200" y="1268760"/>
            <a:ext cx="8229600" cy="4857403"/>
          </a:xfrm>
        </p:spPr>
        <p:txBody>
          <a:bodyPr>
            <a:normAutofit/>
          </a:bodyPr>
          <a:lstStyle/>
          <a:p>
            <a:pPr marL="514350" indent="-514350">
              <a:buFont typeface="Wingdings" pitchFamily="2" charset="2"/>
              <a:buChar char="q"/>
            </a:pPr>
            <a:r>
              <a:rPr lang="tr-TR" dirty="0" smtClean="0"/>
              <a:t> YÖK ATLAS,</a:t>
            </a:r>
          </a:p>
          <a:p>
            <a:pPr marL="514350" indent="-514350">
              <a:buFont typeface="Wingdings" pitchFamily="2" charset="2"/>
              <a:buChar char="q"/>
            </a:pPr>
            <a:r>
              <a:rPr lang="tr-TR" dirty="0" smtClean="0"/>
              <a:t>ÜNİVERSİTE WEB SİTELERİ,</a:t>
            </a:r>
          </a:p>
          <a:p>
            <a:pPr marL="514350" indent="-514350">
              <a:buFont typeface="Wingdings" pitchFamily="2" charset="2"/>
              <a:buChar char="q"/>
            </a:pPr>
            <a:r>
              <a:rPr lang="tr-TR" dirty="0" smtClean="0"/>
              <a:t>YENİMAHALLE RAM internet sitesi</a:t>
            </a:r>
          </a:p>
          <a:p>
            <a:pPr marL="514350" indent="-514350">
              <a:buFont typeface="Wingdings" pitchFamily="2" charset="2"/>
              <a:buChar char="q"/>
            </a:pPr>
            <a:r>
              <a:rPr lang="tr-TR" dirty="0" smtClean="0"/>
              <a:t>İŞ YERİ GEZİLERİ,</a:t>
            </a:r>
          </a:p>
          <a:p>
            <a:pPr marL="514350" indent="-514350">
              <a:buFont typeface="Wingdings" pitchFamily="2" charset="2"/>
              <a:buChar char="q"/>
            </a:pPr>
            <a:r>
              <a:rPr lang="tr-TR" dirty="0" smtClean="0"/>
              <a:t>OKULA İŞ/MESLEK MENSUBU DAVETİ</a:t>
            </a:r>
          </a:p>
          <a:p>
            <a:pPr marL="514350" indent="-514350">
              <a:buFont typeface="Wingdings" pitchFamily="2" charset="2"/>
              <a:buChar char="q"/>
            </a:pPr>
            <a:r>
              <a:rPr lang="tr-TR" dirty="0" smtClean="0"/>
              <a:t>GÖRÜŞME,</a:t>
            </a:r>
          </a:p>
          <a:p>
            <a:pPr marL="514350" indent="-514350">
              <a:buFont typeface="Wingdings" pitchFamily="2" charset="2"/>
              <a:buChar char="q"/>
            </a:pPr>
            <a:r>
              <a:rPr lang="tr-TR" dirty="0" smtClean="0"/>
              <a:t>GÖNÜLLÜ STAJ VE GÖZLEM</a:t>
            </a:r>
          </a:p>
          <a:p>
            <a:pPr marL="514350" indent="-514350">
              <a:buFont typeface="Wingdings" pitchFamily="2" charset="2"/>
              <a:buChar char="q"/>
            </a:pPr>
            <a:r>
              <a:rPr lang="tr-TR" dirty="0" smtClean="0"/>
              <a:t>İŞ-KUR</a:t>
            </a:r>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7884368" y="4878608"/>
            <a:ext cx="1944216" cy="1979392"/>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Tanıma</a:t>
            </a:r>
            <a:endParaRPr lang="tr-TR" dirty="0"/>
          </a:p>
        </p:txBody>
      </p:sp>
      <p:sp>
        <p:nvSpPr>
          <p:cNvPr id="3" name="2 İçerik Yer Tutucusu"/>
          <p:cNvSpPr>
            <a:spLocks noGrp="1"/>
          </p:cNvSpPr>
          <p:nvPr>
            <p:ph idx="1"/>
          </p:nvPr>
        </p:nvSpPr>
        <p:spPr/>
        <p:txBody>
          <a:bodyPr/>
          <a:lstStyle/>
          <a:p>
            <a:pPr>
              <a:buNone/>
            </a:pPr>
            <a:r>
              <a:rPr lang="tr-TR" dirty="0" smtClean="0"/>
              <a:t>    </a:t>
            </a:r>
            <a:r>
              <a:rPr lang="nb-NO" dirty="0" smtClean="0"/>
              <a:t>İlim ilim bilmektir </a:t>
            </a:r>
            <a:br>
              <a:rPr lang="nb-NO" dirty="0" smtClean="0"/>
            </a:br>
            <a:r>
              <a:rPr lang="nb-NO" dirty="0" smtClean="0"/>
              <a:t>İlim kendin bilmektir </a:t>
            </a:r>
            <a:br>
              <a:rPr lang="nb-NO" dirty="0" smtClean="0"/>
            </a:br>
            <a:r>
              <a:rPr lang="nb-NO" dirty="0" smtClean="0"/>
              <a:t>Sen kendin bilmezsin </a:t>
            </a:r>
            <a:br>
              <a:rPr lang="nb-NO" dirty="0" smtClean="0"/>
            </a:br>
            <a:r>
              <a:rPr lang="nb-NO" dirty="0" smtClean="0"/>
              <a:t>Ya nice okumaktır</a:t>
            </a:r>
            <a:endParaRPr lang="tr-TR" dirty="0" smtClean="0"/>
          </a:p>
          <a:p>
            <a:pPr>
              <a:buNone/>
            </a:pPr>
            <a:r>
              <a:rPr lang="tr-TR" dirty="0" smtClean="0"/>
              <a:t>    ….             Yunus Emre</a:t>
            </a:r>
          </a:p>
          <a:p>
            <a:pPr>
              <a:buNone/>
            </a:pPr>
            <a:endParaRPr lang="tr-TR" dirty="0" smtClean="0"/>
          </a:p>
          <a:p>
            <a:pPr>
              <a:buNone/>
            </a:pPr>
            <a:r>
              <a:rPr lang="tr-TR" dirty="0" smtClean="0">
                <a:latin typeface="Arial" pitchFamily="34" charset="0"/>
                <a:cs typeface="Arial" pitchFamily="34" charset="0"/>
              </a:rPr>
              <a:t>Eğitimin temel gayesi, bireyin kendini tanıyarak gelişimini sürdürmesidir.</a:t>
            </a:r>
            <a:endParaRPr lang="tr-TR" dirty="0">
              <a:latin typeface="Arial" pitchFamily="34" charset="0"/>
              <a:cs typeface="Arial" pitchFamily="34" charset="0"/>
            </a:endParaRPr>
          </a:p>
        </p:txBody>
      </p:sp>
      <p:sp>
        <p:nvSpPr>
          <p:cNvPr id="6" name="Altbilgi Yer Tutucusu 5"/>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Tanıma ve Kariyer Planı</a:t>
            </a:r>
            <a:endParaRPr lang="tr-TR" dirty="0"/>
          </a:p>
        </p:txBody>
      </p:sp>
      <p:sp>
        <p:nvSpPr>
          <p:cNvPr id="3" name="2 İçerik Yer Tutucusu"/>
          <p:cNvSpPr>
            <a:spLocks noGrp="1"/>
          </p:cNvSpPr>
          <p:nvPr>
            <p:ph idx="1"/>
          </p:nvPr>
        </p:nvSpPr>
        <p:spPr/>
        <p:txBody>
          <a:bodyPr/>
          <a:lstStyle/>
          <a:p>
            <a:pPr>
              <a:buNone/>
            </a:pPr>
            <a:r>
              <a:rPr lang="tr-TR" dirty="0" smtClean="0">
                <a:latin typeface="Arial" pitchFamily="34" charset="0"/>
                <a:cs typeface="Arial" pitchFamily="34" charset="0"/>
              </a:rPr>
              <a:t>İyi bir kariyer kararları ve planı için kendimizi iyi tanımamız şarttır.</a:t>
            </a:r>
          </a:p>
          <a:p>
            <a:pPr>
              <a:buNone/>
            </a:pPr>
            <a:endParaRPr lang="tr-TR" dirty="0">
              <a:latin typeface="Arial" pitchFamily="34" charset="0"/>
              <a:cs typeface="Arial" pitchFamily="34" charset="0"/>
            </a:endParaRPr>
          </a:p>
        </p:txBody>
      </p:sp>
      <p:pic>
        <p:nvPicPr>
          <p:cNvPr id="1029" name="Picture 5" descr="C:\Users\admin\Desktop\8864464371762.jpg"/>
          <p:cNvPicPr>
            <a:picLocks noChangeAspect="1" noChangeArrowheads="1"/>
          </p:cNvPicPr>
          <p:nvPr/>
        </p:nvPicPr>
        <p:blipFill>
          <a:blip r:embed="rId2" cstate="print"/>
          <a:srcRect/>
          <a:stretch>
            <a:fillRect/>
          </a:stretch>
        </p:blipFill>
        <p:spPr bwMode="auto">
          <a:xfrm>
            <a:off x="0" y="3726160"/>
            <a:ext cx="2735288" cy="3131840"/>
          </a:xfrm>
          <a:prstGeom prst="rect">
            <a:avLst/>
          </a:prstGeom>
          <a:noFill/>
        </p:spPr>
      </p:pic>
      <p:pic>
        <p:nvPicPr>
          <p:cNvPr id="1030" name="Picture 6" descr="C:\Users\admin\Desktop\HTB1oVZ3JFXXXXciXXXXq6xXFXXXE.jpg"/>
          <p:cNvPicPr>
            <a:picLocks noChangeAspect="1" noChangeArrowheads="1"/>
          </p:cNvPicPr>
          <p:nvPr/>
        </p:nvPicPr>
        <p:blipFill>
          <a:blip r:embed="rId3" cstate="print"/>
          <a:srcRect/>
          <a:stretch>
            <a:fillRect/>
          </a:stretch>
        </p:blipFill>
        <p:spPr bwMode="auto">
          <a:xfrm>
            <a:off x="6319812" y="3645025"/>
            <a:ext cx="2824188" cy="2952327"/>
          </a:xfrm>
          <a:prstGeom prst="rect">
            <a:avLst/>
          </a:prstGeom>
          <a:noFill/>
        </p:spPr>
      </p:pic>
      <p:sp>
        <p:nvSpPr>
          <p:cNvPr id="9" name="8 Metin kutusu"/>
          <p:cNvSpPr txBox="1"/>
          <p:nvPr/>
        </p:nvSpPr>
        <p:spPr>
          <a:xfrm>
            <a:off x="2339752" y="3789040"/>
            <a:ext cx="4032448" cy="2031325"/>
          </a:xfrm>
          <a:prstGeom prst="rect">
            <a:avLst/>
          </a:prstGeom>
          <a:noFill/>
        </p:spPr>
        <p:txBody>
          <a:bodyPr wrap="square" rtlCol="0">
            <a:spAutoFit/>
          </a:bodyPr>
          <a:lstStyle/>
          <a:p>
            <a:pPr algn="just"/>
            <a:r>
              <a:rPr lang="tr-TR" b="1" dirty="0" smtClean="0"/>
              <a:t>Kendini tanıma ile meslekleri şişe –kapak ilişkisine benzetebiliriz. Doğru karar için doğru ölçüde kapak kullanmalıyız. Yani benim sahip olduğum yetenek, ilgi ve değerler seçtiğim mesleğe uygun olsun ki doğru karar verebilelim.</a:t>
            </a:r>
            <a:endParaRPr lang="tr-TR" b="1" dirty="0"/>
          </a:p>
        </p:txBody>
      </p:sp>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Kendimizi Tanımanın 3 Boyutu</a:t>
            </a:r>
            <a:endParaRPr lang="tr-TR" dirty="0"/>
          </a:p>
        </p:txBody>
      </p:sp>
      <p:sp>
        <p:nvSpPr>
          <p:cNvPr id="3" name="2 İçerik Yer Tutucusu"/>
          <p:cNvSpPr>
            <a:spLocks noGrp="1"/>
          </p:cNvSpPr>
          <p:nvPr>
            <p:ph idx="1"/>
          </p:nvPr>
        </p:nvSpPr>
        <p:spPr/>
        <p:txBody>
          <a:bodyPr/>
          <a:lstStyle/>
          <a:p>
            <a:pPr marL="514350" indent="-514350">
              <a:buFont typeface="+mj-lt"/>
              <a:buAutoNum type="arabicPeriod"/>
            </a:pPr>
            <a:r>
              <a:rPr lang="tr-TR" dirty="0" smtClean="0"/>
              <a:t>YETENEKLERİM</a:t>
            </a:r>
          </a:p>
          <a:p>
            <a:pPr marL="514350" indent="-514350">
              <a:buFont typeface="+mj-lt"/>
              <a:buAutoNum type="arabicPeriod"/>
            </a:pPr>
            <a:r>
              <a:rPr lang="tr-TR" dirty="0" smtClean="0"/>
              <a:t>İLGİLERİM </a:t>
            </a:r>
          </a:p>
          <a:p>
            <a:pPr marL="514350" indent="-514350">
              <a:buFont typeface="+mj-lt"/>
              <a:buAutoNum type="arabicPeriod"/>
            </a:pPr>
            <a:r>
              <a:rPr lang="tr-TR" dirty="0" smtClean="0"/>
              <a:t>ÖN CELİKLİ DEĞERLERİM</a:t>
            </a:r>
            <a:endParaRPr lang="tr-TR" dirty="0"/>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2915816" y="3590306"/>
            <a:ext cx="3024336" cy="3079054"/>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Kendimizi Tanımanın 3 Boyutu</a:t>
            </a:r>
            <a:endParaRPr lang="tr-TR" dirty="0"/>
          </a:p>
        </p:txBody>
      </p:sp>
      <p:sp>
        <p:nvSpPr>
          <p:cNvPr id="3" name="2 İçerik Yer Tutucusu"/>
          <p:cNvSpPr>
            <a:spLocks noGrp="1"/>
          </p:cNvSpPr>
          <p:nvPr>
            <p:ph idx="1"/>
          </p:nvPr>
        </p:nvSpPr>
        <p:spPr/>
        <p:txBody>
          <a:bodyPr>
            <a:normAutofit fontScale="77500" lnSpcReduction="20000"/>
          </a:bodyPr>
          <a:lstStyle/>
          <a:p>
            <a:pPr marL="514350" indent="-514350">
              <a:buNone/>
            </a:pPr>
            <a:r>
              <a:rPr lang="tr-TR" dirty="0" smtClean="0"/>
              <a:t>-YETENEKLER</a:t>
            </a:r>
          </a:p>
          <a:p>
            <a:pPr marL="514350" indent="-514350">
              <a:buNone/>
            </a:pPr>
            <a:r>
              <a:rPr lang="tr-TR" dirty="0" smtClean="0"/>
              <a:t>Çeşitli alanlarda sergilenebilen performans kapasitesi (Pişkin, 2012:45).</a:t>
            </a:r>
          </a:p>
          <a:p>
            <a:pPr algn="just">
              <a:buFont typeface="Wingdings" pitchFamily="2" charset="2"/>
              <a:buChar char="q"/>
            </a:pPr>
            <a:r>
              <a:rPr lang="tr-TR" dirty="0" smtClean="0"/>
              <a:t>Zeka (Akademik Yetenek)</a:t>
            </a:r>
          </a:p>
          <a:p>
            <a:pPr algn="just">
              <a:buFont typeface="Wingdings" pitchFamily="2" charset="2"/>
              <a:buChar char="q"/>
            </a:pPr>
            <a:r>
              <a:rPr lang="tr-TR" dirty="0" smtClean="0"/>
              <a:t>Sözel Yetenek</a:t>
            </a:r>
          </a:p>
          <a:p>
            <a:pPr algn="just">
              <a:buFont typeface="Wingdings" pitchFamily="2" charset="2"/>
              <a:buChar char="q"/>
            </a:pPr>
            <a:r>
              <a:rPr lang="tr-TR" dirty="0" smtClean="0"/>
              <a:t>Sayısal Yetenek</a:t>
            </a:r>
          </a:p>
          <a:p>
            <a:pPr algn="just">
              <a:buFont typeface="Wingdings" pitchFamily="2" charset="2"/>
              <a:buChar char="q"/>
            </a:pPr>
            <a:r>
              <a:rPr lang="tr-TR" dirty="0" smtClean="0"/>
              <a:t>Uzay Mekan İlişkileri                     </a:t>
            </a:r>
          </a:p>
          <a:p>
            <a:pPr algn="just">
              <a:buFont typeface="Wingdings" pitchFamily="2" charset="2"/>
              <a:buChar char="q"/>
            </a:pPr>
            <a:r>
              <a:rPr lang="tr-TR" dirty="0" smtClean="0"/>
              <a:t>Şekil Algıları</a:t>
            </a:r>
          </a:p>
          <a:p>
            <a:pPr algn="just">
              <a:buFont typeface="Wingdings" pitchFamily="2" charset="2"/>
              <a:buChar char="q"/>
            </a:pPr>
            <a:r>
              <a:rPr lang="tr-TR" dirty="0" smtClean="0"/>
              <a:t>Büro İşleri </a:t>
            </a:r>
          </a:p>
          <a:p>
            <a:pPr algn="just">
              <a:buFont typeface="Wingdings" pitchFamily="2" charset="2"/>
              <a:buChar char="q"/>
            </a:pPr>
            <a:r>
              <a:rPr lang="tr-TR" dirty="0" smtClean="0"/>
              <a:t>Motor Koordinasyon</a:t>
            </a:r>
          </a:p>
          <a:p>
            <a:pPr algn="just">
              <a:buFont typeface="Wingdings" pitchFamily="2" charset="2"/>
              <a:buChar char="q"/>
            </a:pPr>
            <a:r>
              <a:rPr lang="tr-TR" dirty="0" smtClean="0"/>
              <a:t>Parmak Becerisi</a:t>
            </a:r>
          </a:p>
          <a:p>
            <a:pPr algn="just">
              <a:buFont typeface="Wingdings" pitchFamily="2" charset="2"/>
              <a:buChar char="q"/>
            </a:pPr>
            <a:r>
              <a:rPr lang="tr-TR" dirty="0" smtClean="0"/>
              <a:t>El Becerisi</a:t>
            </a:r>
          </a:p>
          <a:p>
            <a:pPr marL="514350" indent="-514350">
              <a:buNone/>
            </a:pPr>
            <a:endParaRPr lang="tr-TR" dirty="0" smtClean="0"/>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6516216" y="3778946"/>
            <a:ext cx="3024336" cy="3079054"/>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Kendimizi Tanımanın 3 Boyutu</a:t>
            </a:r>
            <a:endParaRPr lang="tr-TR" dirty="0"/>
          </a:p>
        </p:txBody>
      </p:sp>
      <p:sp>
        <p:nvSpPr>
          <p:cNvPr id="3" name="2 İçerik Yer Tutucusu"/>
          <p:cNvSpPr>
            <a:spLocks noGrp="1"/>
          </p:cNvSpPr>
          <p:nvPr>
            <p:ph idx="1"/>
          </p:nvPr>
        </p:nvSpPr>
        <p:spPr>
          <a:xfrm>
            <a:off x="457200" y="1268760"/>
            <a:ext cx="8229600" cy="4857403"/>
          </a:xfrm>
        </p:spPr>
        <p:txBody>
          <a:bodyPr>
            <a:normAutofit fontScale="77500" lnSpcReduction="20000"/>
          </a:bodyPr>
          <a:lstStyle/>
          <a:p>
            <a:pPr marL="514350" indent="-514350">
              <a:buNone/>
            </a:pPr>
            <a:r>
              <a:rPr lang="tr-TR" dirty="0" smtClean="0"/>
              <a:t>DEĞERLER</a:t>
            </a:r>
          </a:p>
          <a:p>
            <a:pPr marL="514350" indent="-514350">
              <a:buNone/>
            </a:pPr>
            <a:r>
              <a:rPr lang="tr-TR" dirty="0" smtClean="0"/>
              <a:t>Değerler: «Ulaşmayı istediğimiz hedeflere ve ideallere atfettiğimiz önemdir» (Pişkin, 2012: 59). </a:t>
            </a:r>
          </a:p>
          <a:p>
            <a:pPr marL="514350" indent="-514350">
              <a:buNone/>
            </a:pPr>
            <a:r>
              <a:rPr lang="tr-TR" dirty="0" smtClean="0"/>
              <a:t>Bazı Değeler:</a:t>
            </a:r>
          </a:p>
          <a:p>
            <a:r>
              <a:rPr lang="tr-TR" b="1" dirty="0" smtClean="0"/>
              <a:t>Ekonomik kazanç</a:t>
            </a:r>
            <a:r>
              <a:rPr lang="tr-TR" dirty="0" smtClean="0"/>
              <a:t>: Çok para kazanma.</a:t>
            </a:r>
          </a:p>
          <a:p>
            <a:r>
              <a:rPr lang="tr-TR" b="1" dirty="0" smtClean="0"/>
              <a:t>Toplumsal Saygınlık</a:t>
            </a:r>
            <a:r>
              <a:rPr lang="tr-TR" dirty="0" smtClean="0"/>
              <a:t>: Toplumda saygın bir yer edinmedir.</a:t>
            </a:r>
          </a:p>
          <a:p>
            <a:r>
              <a:rPr lang="tr-TR" b="1" dirty="0" smtClean="0"/>
              <a:t>Sosyal Güvence</a:t>
            </a:r>
            <a:r>
              <a:rPr lang="tr-TR" dirty="0" smtClean="0"/>
              <a:t>: İşsiz kalmama, geleceğin güvencede olması ve emeklilik olanağıdır.</a:t>
            </a:r>
          </a:p>
          <a:p>
            <a:r>
              <a:rPr lang="tr-TR" b="1" dirty="0" smtClean="0"/>
              <a:t>Güvenlik</a:t>
            </a:r>
            <a:r>
              <a:rPr lang="tr-TR" dirty="0" smtClean="0"/>
              <a:t>: İşin tehlikelerden uzak olmasıdır.</a:t>
            </a:r>
          </a:p>
          <a:p>
            <a:r>
              <a:rPr lang="tr-TR" b="1" dirty="0" smtClean="0"/>
              <a:t>Meslekte İlerleme</a:t>
            </a:r>
            <a:r>
              <a:rPr lang="tr-TR" dirty="0" smtClean="0"/>
              <a:t>: Bilgi ve becerileri geliştirerek ilerleme olanağıdır.</a:t>
            </a:r>
          </a:p>
          <a:p>
            <a:r>
              <a:rPr lang="tr-TR" b="1" dirty="0" smtClean="0"/>
              <a:t>Yetenekleri Kullanma</a:t>
            </a:r>
            <a:r>
              <a:rPr lang="tr-TR" dirty="0" smtClean="0"/>
              <a:t>: Sahip olunan yetenekleri kullanma olanağıdır</a:t>
            </a:r>
          </a:p>
          <a:p>
            <a:pPr marL="514350" indent="-514350">
              <a:buNone/>
            </a:pPr>
            <a:endParaRPr lang="tr-TR" dirty="0" smtClean="0"/>
          </a:p>
          <a:p>
            <a:pPr marL="514350" indent="-514350">
              <a:buNone/>
            </a:pPr>
            <a:endParaRPr lang="tr-TR" dirty="0" smtClean="0"/>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7884368" y="4878608"/>
            <a:ext cx="1944216" cy="1979392"/>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Kendimizi Tanımanın 3 Boyutu</a:t>
            </a:r>
            <a:endParaRPr lang="tr-TR" dirty="0"/>
          </a:p>
        </p:txBody>
      </p:sp>
      <p:sp>
        <p:nvSpPr>
          <p:cNvPr id="3" name="2 İçerik Yer Tutucusu"/>
          <p:cNvSpPr>
            <a:spLocks noGrp="1"/>
          </p:cNvSpPr>
          <p:nvPr>
            <p:ph idx="1"/>
          </p:nvPr>
        </p:nvSpPr>
        <p:spPr>
          <a:xfrm>
            <a:off x="457200" y="1268760"/>
            <a:ext cx="8229600" cy="4857403"/>
          </a:xfrm>
        </p:spPr>
        <p:txBody>
          <a:bodyPr>
            <a:normAutofit fontScale="77500" lnSpcReduction="20000"/>
          </a:bodyPr>
          <a:lstStyle/>
          <a:p>
            <a:pPr marL="514350" indent="-514350">
              <a:buNone/>
            </a:pPr>
            <a:r>
              <a:rPr lang="tr-TR" dirty="0" smtClean="0"/>
              <a:t>DEĞERLER</a:t>
            </a:r>
          </a:p>
          <a:p>
            <a:pPr marL="514350" indent="-514350">
              <a:buNone/>
            </a:pPr>
            <a:r>
              <a:rPr lang="tr-TR" dirty="0" smtClean="0"/>
              <a:t>Değerler: «Ulaşmayı istediğimiz hedeflere ve ideallere atfettiğimiz önemdir» (Pişkin, 2012: 59). </a:t>
            </a:r>
          </a:p>
          <a:p>
            <a:pPr marL="514350" indent="-514350">
              <a:buNone/>
            </a:pPr>
            <a:r>
              <a:rPr lang="tr-TR" dirty="0" smtClean="0"/>
              <a:t>Bazı Değeler:</a:t>
            </a:r>
          </a:p>
          <a:p>
            <a:r>
              <a:rPr lang="tr-TR" b="1" dirty="0" smtClean="0"/>
              <a:t>Ekonomik kazanç</a:t>
            </a:r>
            <a:r>
              <a:rPr lang="tr-TR" dirty="0" smtClean="0"/>
              <a:t>: Çok para kazanma.</a:t>
            </a:r>
          </a:p>
          <a:p>
            <a:r>
              <a:rPr lang="tr-TR" b="1" dirty="0" smtClean="0"/>
              <a:t>Toplumsal Saygınlık</a:t>
            </a:r>
            <a:r>
              <a:rPr lang="tr-TR" dirty="0" smtClean="0"/>
              <a:t>: Toplumda saygın bir yer edinmedir.</a:t>
            </a:r>
          </a:p>
          <a:p>
            <a:r>
              <a:rPr lang="tr-TR" b="1" dirty="0" smtClean="0"/>
              <a:t>Sosyal Güvence</a:t>
            </a:r>
            <a:r>
              <a:rPr lang="tr-TR" dirty="0" smtClean="0"/>
              <a:t>: İşsiz kalmama, geleceğin güvencede olması ve emeklilik olanağıdır.</a:t>
            </a:r>
          </a:p>
          <a:p>
            <a:r>
              <a:rPr lang="tr-TR" b="1" dirty="0" smtClean="0"/>
              <a:t>Güvenlik</a:t>
            </a:r>
            <a:r>
              <a:rPr lang="tr-TR" dirty="0" smtClean="0"/>
              <a:t>: İşin tehlikelerden uzak olmasıdır.</a:t>
            </a:r>
          </a:p>
          <a:p>
            <a:r>
              <a:rPr lang="tr-TR" b="1" dirty="0" smtClean="0"/>
              <a:t>Meslekte İlerleme</a:t>
            </a:r>
            <a:r>
              <a:rPr lang="tr-TR" dirty="0" smtClean="0"/>
              <a:t>: Bilgi ve becerileri geliştirerek ilerleme olanağıdır.</a:t>
            </a:r>
          </a:p>
          <a:p>
            <a:r>
              <a:rPr lang="tr-TR" b="1" dirty="0" smtClean="0"/>
              <a:t>Yetenekleri Kullanma</a:t>
            </a:r>
            <a:r>
              <a:rPr lang="tr-TR" dirty="0" smtClean="0"/>
              <a:t>: Sahip olunan yetenekleri kullanma olanağıdır</a:t>
            </a:r>
          </a:p>
          <a:p>
            <a:pPr marL="514350" indent="-514350">
              <a:buNone/>
            </a:pPr>
            <a:endParaRPr lang="tr-TR" dirty="0" smtClean="0"/>
          </a:p>
          <a:p>
            <a:pPr marL="514350" indent="-514350">
              <a:buNone/>
            </a:pPr>
            <a:endParaRPr lang="tr-TR" dirty="0" smtClean="0"/>
          </a:p>
        </p:txBody>
      </p:sp>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7884368" y="4878608"/>
            <a:ext cx="1944216" cy="1979392"/>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YETENEKLER VE MESLEKLER</a:t>
            </a:r>
            <a:endParaRPr lang="tr-TR" dirty="0"/>
          </a:p>
        </p:txBody>
      </p:sp>
      <p:graphicFrame>
        <p:nvGraphicFramePr>
          <p:cNvPr id="5" name="4 İçerik Yer Tutucusu"/>
          <p:cNvGraphicFramePr>
            <a:graphicFrameLocks noGrp="1"/>
          </p:cNvGraphicFramePr>
          <p:nvPr>
            <p:ph idx="1"/>
          </p:nvPr>
        </p:nvGraphicFramePr>
        <p:xfrm>
          <a:off x="683568" y="1307715"/>
          <a:ext cx="8291264" cy="5409445"/>
        </p:xfrm>
        <a:graphic>
          <a:graphicData uri="http://schemas.openxmlformats.org/drawingml/2006/table">
            <a:tbl>
              <a:tblPr firstRow="1" bandRow="1">
                <a:tableStyleId>{8EC20E35-A176-4012-BC5E-935CFFF8708E}</a:tableStyleId>
              </a:tblPr>
              <a:tblGrid>
                <a:gridCol w="2736304"/>
                <a:gridCol w="5554960"/>
              </a:tblGrid>
              <a:tr h="441809">
                <a:tc>
                  <a:txBody>
                    <a:bodyPr/>
                    <a:lstStyle/>
                    <a:p>
                      <a:r>
                        <a:rPr lang="tr-TR" dirty="0" smtClean="0"/>
                        <a:t>YETENEKLER</a:t>
                      </a:r>
                      <a:endParaRPr lang="tr-TR" dirty="0"/>
                    </a:p>
                  </a:txBody>
                  <a:tcPr/>
                </a:tc>
                <a:tc>
                  <a:txBody>
                    <a:bodyPr/>
                    <a:lstStyle/>
                    <a:p>
                      <a:r>
                        <a:rPr lang="tr-TR" dirty="0" smtClean="0"/>
                        <a:t>HANGİ MESLEKLERLDE GEREKLİ</a:t>
                      </a:r>
                      <a:endParaRPr lang="tr-TR" dirty="0"/>
                    </a:p>
                  </a:txBody>
                  <a:tcPr/>
                </a:tc>
              </a:tr>
              <a:tr h="601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Zeka (Akademik Yetenek)</a:t>
                      </a:r>
                    </a:p>
                    <a:p>
                      <a:endParaRPr lang="tr-TR" dirty="0"/>
                    </a:p>
                  </a:txBody>
                  <a:tcPr/>
                </a:tc>
                <a:tc>
                  <a:txBody>
                    <a:bodyPr/>
                    <a:lstStyle/>
                    <a:p>
                      <a:r>
                        <a:rPr lang="tr-TR" dirty="0" smtClean="0"/>
                        <a:t>Tüm mesleklerde</a:t>
                      </a:r>
                      <a:r>
                        <a:rPr lang="tr-TR" baseline="0" dirty="0" smtClean="0"/>
                        <a:t> farklı oranlarda (normal, normal üstü veya üstün)  akademik yetenek olması gerekir </a:t>
                      </a:r>
                      <a:endParaRPr lang="tr-TR" dirty="0"/>
                    </a:p>
                  </a:txBody>
                  <a:tcPr/>
                </a:tc>
              </a:tr>
              <a:tr h="441809">
                <a:tc>
                  <a:txBody>
                    <a:bodyPr/>
                    <a:lstStyle/>
                    <a:p>
                      <a:r>
                        <a:rPr lang="tr-TR" smtClean="0"/>
                        <a:t>Sözel</a:t>
                      </a:r>
                      <a:r>
                        <a:rPr lang="tr-TR" baseline="0" smtClean="0"/>
                        <a:t> Yetenek</a:t>
                      </a:r>
                      <a:endParaRPr lang="tr-TR" dirty="0"/>
                    </a:p>
                  </a:txBody>
                  <a:tcPr/>
                </a:tc>
                <a:tc>
                  <a:txBody>
                    <a:bodyPr/>
                    <a:lstStyle/>
                    <a:p>
                      <a:r>
                        <a:rPr lang="tr-TR" dirty="0" smtClean="0"/>
                        <a:t>Türkçe öğretmenliği,</a:t>
                      </a:r>
                      <a:r>
                        <a:rPr lang="tr-TR" baseline="0" dirty="0" smtClean="0"/>
                        <a:t> hukuk gibi</a:t>
                      </a:r>
                      <a:endParaRPr lang="tr-TR" dirty="0"/>
                    </a:p>
                  </a:txBody>
                  <a:tcPr/>
                </a:tc>
              </a:tr>
              <a:tr h="441809">
                <a:tc>
                  <a:txBody>
                    <a:bodyPr/>
                    <a:lstStyle/>
                    <a:p>
                      <a:r>
                        <a:rPr lang="tr-TR" smtClean="0"/>
                        <a:t>Sayısal Yetenek</a:t>
                      </a:r>
                      <a:endParaRPr lang="tr-TR" dirty="0"/>
                    </a:p>
                  </a:txBody>
                  <a:tcPr/>
                </a:tc>
                <a:tc>
                  <a:txBody>
                    <a:bodyPr/>
                    <a:lstStyle/>
                    <a:p>
                      <a:r>
                        <a:rPr lang="tr-TR" dirty="0" smtClean="0"/>
                        <a:t>Mühendislikler</a:t>
                      </a:r>
                      <a:endParaRPr lang="tr-TR" dirty="0"/>
                    </a:p>
                  </a:txBody>
                  <a:tcPr/>
                </a:tc>
              </a:tr>
              <a:tr h="601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Uzay Mekan İlişkileri                     </a:t>
                      </a:r>
                    </a:p>
                    <a:p>
                      <a:endParaRPr lang="tr-TR" dirty="0"/>
                    </a:p>
                  </a:txBody>
                  <a:tcPr/>
                </a:tc>
                <a:tc>
                  <a:txBody>
                    <a:bodyPr/>
                    <a:lstStyle/>
                    <a:p>
                      <a:r>
                        <a:rPr lang="tr-TR" dirty="0" smtClean="0"/>
                        <a:t>Mimarlık,</a:t>
                      </a:r>
                      <a:r>
                        <a:rPr lang="tr-TR" baseline="0" dirty="0" smtClean="0"/>
                        <a:t> Endüstri ürünleri tasarımı </a:t>
                      </a:r>
                      <a:endParaRPr lang="tr-TR" dirty="0"/>
                    </a:p>
                  </a:txBody>
                  <a:tcPr/>
                </a:tc>
              </a:tr>
              <a:tr h="601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Şekil Algıları</a:t>
                      </a:r>
                    </a:p>
                    <a:p>
                      <a:endParaRPr lang="tr-TR" dirty="0"/>
                    </a:p>
                  </a:txBody>
                  <a:tcPr/>
                </a:tc>
                <a:tc>
                  <a:txBody>
                    <a:bodyPr/>
                    <a:lstStyle/>
                    <a:p>
                      <a:r>
                        <a:rPr lang="tr-TR" dirty="0" smtClean="0"/>
                        <a:t>Bazı mühendislik</a:t>
                      </a:r>
                      <a:r>
                        <a:rPr lang="tr-TR" baseline="0" dirty="0" smtClean="0"/>
                        <a:t> dalları, grafikerlik</a:t>
                      </a:r>
                      <a:endParaRPr lang="tr-TR" dirty="0"/>
                    </a:p>
                  </a:txBody>
                  <a:tcPr/>
                </a:tc>
              </a:tr>
              <a:tr h="601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mtClean="0"/>
                        <a:t>Parmak Becerisi</a:t>
                      </a:r>
                    </a:p>
                    <a:p>
                      <a:endParaRPr lang="tr-TR" dirty="0"/>
                    </a:p>
                  </a:txBody>
                  <a:tcPr/>
                </a:tc>
                <a:tc>
                  <a:txBody>
                    <a:bodyPr/>
                    <a:lstStyle/>
                    <a:p>
                      <a:r>
                        <a:rPr lang="tr-TR" dirty="0" smtClean="0"/>
                        <a:t>Cerrah,</a:t>
                      </a:r>
                      <a:r>
                        <a:rPr lang="tr-TR" baseline="0" dirty="0" smtClean="0"/>
                        <a:t> diş hekimi</a:t>
                      </a:r>
                      <a:endParaRPr lang="tr-TR" dirty="0"/>
                    </a:p>
                  </a:txBody>
                  <a:tcPr/>
                </a:tc>
              </a:tr>
              <a:tr h="441809">
                <a:tc>
                  <a:txBody>
                    <a:bodyPr/>
                    <a:lstStyle/>
                    <a:p>
                      <a:pPr algn="just">
                        <a:buFont typeface="Wingdings" pitchFamily="2" charset="2"/>
                        <a:buNone/>
                      </a:pPr>
                      <a:r>
                        <a:rPr lang="tr-TR" smtClean="0"/>
                        <a:t>Büro İşleri </a:t>
                      </a:r>
                      <a:endParaRPr lang="tr-TR" dirty="0" smtClean="0"/>
                    </a:p>
                  </a:txBody>
                  <a:tcPr/>
                </a:tc>
                <a:tc>
                  <a:txBody>
                    <a:bodyPr/>
                    <a:lstStyle/>
                    <a:p>
                      <a:r>
                        <a:rPr lang="tr-TR" dirty="0" smtClean="0"/>
                        <a:t>Araştırmacı, sekreter</a:t>
                      </a:r>
                      <a:endParaRPr lang="tr-TR" dirty="0"/>
                    </a:p>
                  </a:txBody>
                  <a:tcPr/>
                </a:tc>
              </a:tr>
              <a:tr h="441809">
                <a:tc>
                  <a:txBody>
                    <a:bodyPr/>
                    <a:lstStyle/>
                    <a:p>
                      <a:pPr algn="just">
                        <a:buFont typeface="Wingdings" pitchFamily="2" charset="2"/>
                        <a:buNone/>
                      </a:pPr>
                      <a:r>
                        <a:rPr lang="tr-TR" smtClean="0"/>
                        <a:t>Motor Koordinasyon</a:t>
                      </a:r>
                      <a:endParaRPr lang="tr-TR" dirty="0" smtClean="0"/>
                    </a:p>
                  </a:txBody>
                  <a:tcPr/>
                </a:tc>
                <a:tc>
                  <a:txBody>
                    <a:bodyPr/>
                    <a:lstStyle/>
                    <a:p>
                      <a:r>
                        <a:rPr lang="tr-TR" dirty="0" err="1" smtClean="0"/>
                        <a:t>Digital</a:t>
                      </a:r>
                      <a:r>
                        <a:rPr lang="tr-TR" baseline="0" dirty="0" smtClean="0"/>
                        <a:t> oyun tasarımı, tasarım müh. </a:t>
                      </a:r>
                      <a:endParaRPr lang="tr-TR" dirty="0"/>
                    </a:p>
                  </a:txBody>
                  <a:tcPr/>
                </a:tc>
              </a:tr>
              <a:tr h="6017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El Becerisi</a:t>
                      </a:r>
                    </a:p>
                    <a:p>
                      <a:endParaRPr lang="tr-TR" dirty="0"/>
                    </a:p>
                  </a:txBody>
                  <a:tcPr/>
                </a:tc>
                <a:tc>
                  <a:txBody>
                    <a:bodyPr/>
                    <a:lstStyle/>
                    <a:p>
                      <a:r>
                        <a:rPr lang="tr-TR" dirty="0" smtClean="0"/>
                        <a:t>Yapı</a:t>
                      </a:r>
                      <a:r>
                        <a:rPr lang="tr-TR" baseline="0" dirty="0" smtClean="0"/>
                        <a:t> ressamlığı, bazı mühendislik dalları</a:t>
                      </a:r>
                      <a:endParaRPr lang="tr-TR" dirty="0"/>
                    </a:p>
                  </a:txBody>
                  <a:tcPr/>
                </a:tc>
              </a:tr>
            </a:tbl>
          </a:graphicData>
        </a:graphic>
      </p:graphicFrame>
      <p:pic>
        <p:nvPicPr>
          <p:cNvPr id="2052" name="Picture 4" descr="C:\Users\admin\Desktop\RESİM KARİKATÜR\725085b466.png"/>
          <p:cNvPicPr>
            <a:picLocks noChangeAspect="1" noChangeArrowheads="1"/>
          </p:cNvPicPr>
          <p:nvPr/>
        </p:nvPicPr>
        <p:blipFill>
          <a:blip r:embed="rId2" cstate="print"/>
          <a:srcRect/>
          <a:stretch>
            <a:fillRect/>
          </a:stretch>
        </p:blipFill>
        <p:spPr bwMode="auto">
          <a:xfrm>
            <a:off x="7135789" y="4437112"/>
            <a:ext cx="2192578" cy="2232248"/>
          </a:xfrm>
          <a:prstGeom prst="rect">
            <a:avLst/>
          </a:prstGeom>
          <a:noFill/>
        </p:spPr>
      </p:pic>
      <p:sp>
        <p:nvSpPr>
          <p:cNvPr id="3" name="Altbilgi Yer Tutucusu 2"/>
          <p:cNvSpPr>
            <a:spLocks noGrp="1"/>
          </p:cNvSpPr>
          <p:nvPr>
            <p:ph type="ftr" sz="quarter" idx="11"/>
          </p:nvPr>
        </p:nvSpPr>
        <p:spPr/>
        <p:txBody>
          <a:bodyPr/>
          <a:lstStyle/>
          <a:p>
            <a:r>
              <a:rPr lang="tr-TR" smtClean="0"/>
              <a:t>Çubuk  Rehberlik Araştırma Merezi </a:t>
            </a:r>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Tanımak ya da Pişmanlıklar</a:t>
            </a:r>
            <a:endParaRPr lang="tr-TR" dirty="0"/>
          </a:p>
        </p:txBody>
      </p:sp>
      <p:sp>
        <p:nvSpPr>
          <p:cNvPr id="3" name="2 İçerik Yer Tutucusu"/>
          <p:cNvSpPr>
            <a:spLocks noGrp="1"/>
          </p:cNvSpPr>
          <p:nvPr>
            <p:ph idx="1"/>
          </p:nvPr>
        </p:nvSpPr>
        <p:spPr>
          <a:xfrm>
            <a:off x="457200" y="1268760"/>
            <a:ext cx="8229600" cy="4857403"/>
          </a:xfrm>
        </p:spPr>
        <p:txBody>
          <a:bodyPr>
            <a:normAutofit fontScale="70000" lnSpcReduction="20000"/>
          </a:bodyPr>
          <a:lstStyle/>
          <a:p>
            <a:pPr>
              <a:buNone/>
            </a:pPr>
            <a:r>
              <a:rPr lang="tr-TR" dirty="0" smtClean="0"/>
              <a:t>Osmangazi Üniversitesi 3. Sınıf (2014) öğrencisi Uğur Aydın:</a:t>
            </a:r>
          </a:p>
          <a:p>
            <a:pPr>
              <a:buNone/>
            </a:pPr>
            <a:endParaRPr lang="tr-TR" dirty="0" smtClean="0"/>
          </a:p>
          <a:p>
            <a:pPr algn="just">
              <a:buNone/>
            </a:pPr>
            <a:r>
              <a:rPr lang="tr-TR" dirty="0" smtClean="0"/>
              <a:t>….”Herkesin mühendislikle ilgili bilgisi olduğu kadar bilgim vardı tercih yaparken. Endüstri mühendisliği için daha kolay iş bulunacağı, gözde bir bölüm olduğu söylendi. Yazdım. Tercihler bilinçsizce, içeriğinin ne olduğu bilinmeden yazılıyor. Üniversiteye kapağı atayım da ne olursa olsun diye düşünülüyor. Ancak 2. ya da 3. sınıfa gelince anlaşılıyor bölümde neler yapılabileceği. Ben endüstri mühendisliği hakkında daha fazla şey bilsem bu hatayı yapma ihtimalim daha düşük olurdu. Lise öğrencileri sadece ders çalışıyor. Kimse ne yapacağını bilmiyor. Liseden başlayarak okullarda yönlendirme yapılmalı. Herkes puanı neye yeterse onu yazıyor. Üniversitede mesleklerle ilgili geziler yaptığımızda çalışma koşullarını gördüğümde bana uygun olmadığını anladım.”…. (</a:t>
            </a:r>
            <a:r>
              <a:rPr lang="tr-TR" u="sng" dirty="0" smtClean="0">
                <a:hlinkClick r:id="rId2"/>
              </a:rPr>
              <a:t>https://www.memurlar.net/haber/476302/universitede-mutsuzlugun-formulu.html</a:t>
            </a:r>
            <a:r>
              <a:rPr lang="tr-TR" dirty="0" smtClean="0"/>
              <a:t>, 04 Nisan 2018).</a:t>
            </a:r>
          </a:p>
          <a:p>
            <a:pPr marL="514350" indent="-514350">
              <a:buNone/>
            </a:pPr>
            <a:endParaRPr lang="tr-TR" dirty="0" smtClean="0"/>
          </a:p>
        </p:txBody>
      </p:sp>
      <p:pic>
        <p:nvPicPr>
          <p:cNvPr id="2052" name="Picture 4" descr="C:\Users\admin\Desktop\RESİM KARİKATÜR\725085b466.png"/>
          <p:cNvPicPr>
            <a:picLocks noChangeAspect="1" noChangeArrowheads="1"/>
          </p:cNvPicPr>
          <p:nvPr/>
        </p:nvPicPr>
        <p:blipFill>
          <a:blip r:embed="rId3" cstate="print"/>
          <a:srcRect/>
          <a:stretch>
            <a:fillRect/>
          </a:stretch>
        </p:blipFill>
        <p:spPr bwMode="auto">
          <a:xfrm>
            <a:off x="7884368" y="4878608"/>
            <a:ext cx="1944216" cy="1979392"/>
          </a:xfrm>
          <a:prstGeom prst="rect">
            <a:avLst/>
          </a:prstGeom>
          <a:noFill/>
        </p:spPr>
      </p:pic>
      <p:sp>
        <p:nvSpPr>
          <p:cNvPr id="4" name="Altbilgi Yer Tutucusu 3"/>
          <p:cNvSpPr>
            <a:spLocks noGrp="1"/>
          </p:cNvSpPr>
          <p:nvPr>
            <p:ph type="ftr" sz="quarter" idx="11"/>
          </p:nvPr>
        </p:nvSpPr>
        <p:spPr/>
        <p:txBody>
          <a:bodyPr/>
          <a:lstStyle/>
          <a:p>
            <a:r>
              <a:rPr lang="tr-TR" smtClean="0"/>
              <a:t>Çubuk  Rehberlik Araştırma Merezi </a:t>
            </a:r>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632</Words>
  <Application>Microsoft Office PowerPoint</Application>
  <PresentationFormat>Ekran Gösterisi (4:3)</PresentationFormat>
  <Paragraphs>113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Kendini Tanıma (Yetenek-İlgi ve Değerler)</vt:lpstr>
      <vt:lpstr>Kendini Tanıma</vt:lpstr>
      <vt:lpstr>Kendini Tanıma ve Kariyer Planı</vt:lpstr>
      <vt:lpstr>Kendimizi Tanımanın 3 Boyutu</vt:lpstr>
      <vt:lpstr>Kendimizi Tanımanın 3 Boyutu</vt:lpstr>
      <vt:lpstr>Kendimizi Tanımanın 3 Boyutu</vt:lpstr>
      <vt:lpstr>Kendimizi Tanımanın 3 Boyutu</vt:lpstr>
      <vt:lpstr>YETENEKLER VE MESLEKLER</vt:lpstr>
      <vt:lpstr>Kendini Tanımak ya da Pişmanlıklar</vt:lpstr>
      <vt:lpstr>Kendini Tanımak ya da Pişmanlıklar</vt:lpstr>
      <vt:lpstr>Kendimizi Yeterince Tanıdıktan Sonra Meslek İncelemesi</vt:lpstr>
      <vt:lpstr>Meslek İnceleme Kaynakları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Kendini Tanıma (Yetenek-İlgi ve Değerler)</dc:title>
  <dc:creator>MEHMET ALİ İLKAYA</dc:creator>
  <cp:lastModifiedBy>RAM</cp:lastModifiedBy>
  <cp:revision>25</cp:revision>
  <dcterms:created xsi:type="dcterms:W3CDTF">2018-11-22T07:52:36Z</dcterms:created>
  <dcterms:modified xsi:type="dcterms:W3CDTF">2019-10-21T07:16:43Z</dcterms:modified>
</cp:coreProperties>
</file>