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7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8713C-512A-462C-96F1-B1A65336900C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DD167-C7D5-4C88-9BE7-D669328B0D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27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46DC-944D-4D67-AFE7-C2C8B828A057}" type="datetime1">
              <a:rPr lang="tr-TR" smtClean="0"/>
              <a:t>18.10.2019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504C-1993-4B8E-9238-D22C51F3D70A}" type="datetime1">
              <a:rPr lang="tr-TR" smtClean="0"/>
              <a:t>18.10.2019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DCB7-50F5-40D4-950B-30E2132C3F6C}" type="datetime1">
              <a:rPr lang="tr-TR" smtClean="0"/>
              <a:t>18.10.2019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CA7D-4F8F-494E-99BF-9C9C42CD756D}" type="datetime1">
              <a:rPr lang="tr-TR" smtClean="0"/>
              <a:t>18.10.2019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B0AE-AFC9-4AD7-82EC-1B64BFB5D1BD}" type="datetime1">
              <a:rPr lang="tr-TR" smtClean="0"/>
              <a:t>18.10.2019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70F0-D39C-49C5-81AF-00BA3A738AD7}" type="datetime1">
              <a:rPr lang="tr-TR" smtClean="0"/>
              <a:t>18.10.2019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9BCB-F680-4DBE-949F-C2C7063C5EF6}" type="datetime1">
              <a:rPr lang="tr-TR" smtClean="0"/>
              <a:t>18.10.2019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F798-C217-4E80-A4FB-9D68CBB0A95A}" type="datetime1">
              <a:rPr lang="tr-TR" smtClean="0"/>
              <a:t>18.10.2019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A95-BFEF-4EF7-9F94-8F899FAC746B}" type="datetime1">
              <a:rPr lang="tr-TR" smtClean="0"/>
              <a:t>18.10.2019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0D08-1F73-402D-B411-04B7252DBDC5}" type="datetime1">
              <a:rPr lang="tr-TR" smtClean="0"/>
              <a:t>18.10.2019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C1A9-F8E8-41F9-B217-8B54BB7CAF65}" type="datetime1">
              <a:rPr lang="tr-TR" smtClean="0"/>
              <a:t>18.10.2019</a:t>
            </a:fld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tr-TR" smtClean="0"/>
              <a:t>Çubuk Rehberlik ve Araştırma Merezi 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5EB3611-A9A0-4331-890C-7D06A399F257}" type="datetime1">
              <a:rPr lang="tr-TR" smtClean="0"/>
              <a:t>18.10.2019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9087" y="517322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tr-TR" sz="4000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tr-TR" sz="4000" dirty="0">
              <a:solidFill>
                <a:srgbClr val="C00000"/>
              </a:solidFill>
            </a:endParaRPr>
          </a:p>
          <a:p>
            <a:pPr marL="114300" indent="0" algn="ctr">
              <a:buNone/>
            </a:pPr>
            <a:r>
              <a:rPr lang="tr-TR" sz="4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PSİKOLOJİK </a:t>
            </a:r>
            <a:r>
              <a:rPr lang="tr-T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DANIŞMA VE REHBERLİK </a:t>
            </a:r>
            <a:r>
              <a:rPr lang="tr-TR" sz="4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HİZMETLERİ</a:t>
            </a:r>
            <a:endParaRPr lang="tr-TR" sz="4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018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4800600"/>
          </a:xfrm>
        </p:spPr>
        <p:txBody>
          <a:bodyPr/>
          <a:lstStyle/>
          <a:p>
            <a:r>
              <a:rPr lang="tr-TR" dirty="0" smtClean="0">
                <a:latin typeface="Comic Sans MS" panose="030F0702030302020204" pitchFamily="66" charset="0"/>
              </a:rPr>
              <a:t>Rehberlik </a:t>
            </a:r>
            <a:r>
              <a:rPr lang="tr-TR" dirty="0">
                <a:latin typeface="Comic Sans MS" panose="030F0702030302020204" pitchFamily="66" charset="0"/>
              </a:rPr>
              <a:t>uygulamaları (programı) her okulun amaç ve ihtiyacına göre </a:t>
            </a:r>
            <a:r>
              <a:rPr lang="tr-TR" dirty="0" smtClean="0">
                <a:latin typeface="Comic Sans MS" panose="030F0702030302020204" pitchFamily="66" charset="0"/>
              </a:rPr>
              <a:t>de­ğişir.</a:t>
            </a:r>
          </a:p>
          <a:p>
            <a:r>
              <a:rPr lang="tr-TR" dirty="0">
                <a:latin typeface="Comic Sans MS" panose="030F0702030302020204" pitchFamily="66" charset="0"/>
              </a:rPr>
              <a:t>Rehberlik hizmetlerinde gönüllülük esastır.</a:t>
            </a:r>
          </a:p>
          <a:p>
            <a:r>
              <a:rPr lang="tr-TR" dirty="0">
                <a:latin typeface="Comic Sans MS" panose="030F0702030302020204" pitchFamily="66" charset="0"/>
              </a:rPr>
              <a:t>Rehberlik tüm bireylere açık bir hizmettir.</a:t>
            </a:r>
            <a:r>
              <a:rPr lang="nn-NO" b="1" dirty="0">
                <a:latin typeface="Comic Sans MS" panose="030F0702030302020204" pitchFamily="66" charset="0"/>
              </a:rPr>
              <a:t> </a:t>
            </a:r>
            <a:endParaRPr lang="tr-TR" b="1" dirty="0" smtClean="0">
              <a:latin typeface="Comic Sans MS" panose="030F0702030302020204" pitchFamily="66" charset="0"/>
            </a:endParaRPr>
          </a:p>
          <a:p>
            <a:endParaRPr lang="tr-TR" b="1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endParaRPr lang="tr-TR" b="1" dirty="0">
              <a:latin typeface="Comic Sans MS" panose="030F0702030302020204" pitchFamily="66" charset="0"/>
            </a:endParaRPr>
          </a:p>
          <a:p>
            <a:r>
              <a:rPr lang="nn-NO" dirty="0">
                <a:latin typeface="Comic Sans MS" panose="030F0702030302020204" pitchFamily="66" charset="0"/>
              </a:rPr>
              <a:t>Rehberlikte insana saygı duymak esastır</a:t>
            </a:r>
            <a:r>
              <a:rPr lang="tr-TR" dirty="0">
                <a:latin typeface="Comic Sans MS" panose="030F0702030302020204" pitchFamily="66" charset="0"/>
              </a:rPr>
              <a:t>. Rehberlik eleştirmez, yargılamaz, sorgulamaz.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2050" name="Picture 2" descr="C:\Users\exper\Desktop\psikolojikdanismaverehberlik_15396124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89040"/>
            <a:ext cx="4056112" cy="257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tevitol.k12.tr/bolumler/Documents/rehberli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48"/>
          <a:stretch>
            <a:fillRect/>
          </a:stretch>
        </p:blipFill>
        <p:spPr bwMode="auto">
          <a:xfrm>
            <a:off x="5940152" y="1098845"/>
            <a:ext cx="1911126" cy="168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988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rmAutofit/>
          </a:bodyPr>
          <a:lstStyle/>
          <a:p>
            <a:r>
              <a:rPr lang="tr-TR" altLang="tr-TR" sz="1900" dirty="0">
                <a:latin typeface="Comic Sans MS" pitchFamily="66" charset="0"/>
              </a:rPr>
              <a:t>Okullarda psikolojik danışma hizmetinden ,çeşitli uyum sorunlarını çözmek </a:t>
            </a:r>
            <a:r>
              <a:rPr lang="tr-TR" altLang="tr-TR" sz="1900" dirty="0" smtClean="0">
                <a:latin typeface="Comic Sans MS" pitchFamily="66" charset="0"/>
              </a:rPr>
              <a:t>isteyen, </a:t>
            </a:r>
            <a:r>
              <a:rPr lang="tr-TR" altLang="tr-TR" sz="1900" dirty="0">
                <a:latin typeface="Comic Sans MS" pitchFamily="66" charset="0"/>
              </a:rPr>
              <a:t>başarısızlık</a:t>
            </a:r>
            <a:r>
              <a:rPr lang="tr-TR" altLang="tr-TR" sz="1900" dirty="0" smtClean="0">
                <a:latin typeface="Comic Sans MS" pitchFamily="66" charset="0"/>
              </a:rPr>
              <a:t>, karar </a:t>
            </a:r>
            <a:r>
              <a:rPr lang="tr-TR" altLang="tr-TR" sz="1900" dirty="0">
                <a:latin typeface="Comic Sans MS" pitchFamily="66" charset="0"/>
              </a:rPr>
              <a:t>verme güçlüğü vb. problemleri olan öğrenciler olduğu kadar kendini tanımak ve geliştirmek isteyen herkes yararlanabilir</a:t>
            </a:r>
            <a:endParaRPr lang="tr-TR" sz="1900" dirty="0"/>
          </a:p>
        </p:txBody>
      </p:sp>
      <p:pic>
        <p:nvPicPr>
          <p:cNvPr id="4" name="Picture 5" descr="http://www.ydy.deu.edu.tr/upload/resimler/haber/psikoloj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52936"/>
            <a:ext cx="2118530" cy="295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8969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Rehberlik Servisinde Hangi Konularda Yardım Alınabilir  </a:t>
            </a:r>
            <a:endParaRPr lang="tr-TR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Rehberlik servisi öğrencilerin kendini tanıması, ilgi ve yeteneklerini fark etmesi, okula uyum sağlaması ve çevresindeki imkanlardan yararlanması konusunda yardımcı olur ve bilgi verir.</a:t>
            </a:r>
            <a:endParaRPr lang="tr-TR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tr-TR" b="1" dirty="0"/>
              <a:t>           </a:t>
            </a:r>
            <a:endParaRPr lang="tr-TR" dirty="0"/>
          </a:p>
          <a:p>
            <a:r>
              <a:rPr lang="tr-TR" b="1" dirty="0">
                <a:latin typeface="Comic Sans MS" panose="030F0702030302020204" pitchFamily="66" charset="0"/>
              </a:rPr>
              <a:t>Öğrenciye öğrenme yöntemleri hakkında bilgi verir ve kendi öğrenme alışkanlığını fark etmesini sağlar.</a:t>
            </a:r>
            <a:endParaRPr lang="tr-TR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tr-TR" b="1" dirty="0">
                <a:latin typeface="Comic Sans MS" panose="030F0702030302020204" pitchFamily="66" charset="0"/>
              </a:rPr>
              <a:t> 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b="1" dirty="0">
                <a:latin typeface="Comic Sans MS" panose="030F0702030302020204" pitchFamily="66" charset="0"/>
              </a:rPr>
              <a:t>Verimli ders çalışma yöntemlerini öğretir ve öğrenciyle birlikte ders çalışma programı hazırlar.</a:t>
            </a:r>
            <a:endParaRPr lang="tr-TR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tr-TR" b="1" dirty="0"/>
              <a:t>           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2867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764704"/>
            <a:ext cx="7620000" cy="4800600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Öğrencilere başarı ve motivasyon, sınav kaygısı ve baş etme yolları, üst öğrenim kurumlarına giriş ve eğitim olanakları hakkında bilgi verir..</a:t>
            </a:r>
            <a:endParaRPr lang="tr-TR" dirty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r>
              <a:rPr lang="tr-TR" b="1" dirty="0">
                <a:latin typeface="Comic Sans MS" panose="030F0702030302020204" pitchFamily="66" charset="0"/>
              </a:rPr>
              <a:t>Arkadaşlık kurma, etkili iletişim, karar verme, hayır deme becerisi (fiziksel, psikolojik ve sosyal olarak kendini koruma ve savunma) vb. konularda grup rehberliği, grupla psikolojik danışma yapar.</a:t>
            </a:r>
            <a:endParaRPr lang="tr-TR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tr-TR" b="1" dirty="0">
                <a:latin typeface="Comic Sans MS" panose="030F0702030302020204" pitchFamily="66" charset="0"/>
              </a:rPr>
              <a:t>           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b="1" dirty="0">
                <a:latin typeface="Comic Sans MS" panose="030F0702030302020204" pitchFamily="66" charset="0"/>
              </a:rPr>
              <a:t>İhtiyaç duyulan konularda ( korkular, kaygılar çatışmalar..) bireysel danışma yapar. Öğrencilere içinde bulundukları gelişim dönemleri hakkında bilgi verir.</a:t>
            </a:r>
            <a:endParaRPr lang="tr-TR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tr-TR" b="1" dirty="0">
                <a:latin typeface="Comic Sans MS" panose="030F0702030302020204" pitchFamily="66" charset="0"/>
              </a:rPr>
              <a:t>           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b="1" dirty="0">
                <a:latin typeface="Comic Sans MS" panose="030F0702030302020204" pitchFamily="66" charset="0"/>
              </a:rPr>
              <a:t>Kendinizi geliştirmek, gerçekleştirmek ve ihtiyaç duyduğunuz konularda, ihtiyaç duyduğunuz anda görüşmek için rehberlik servisine başvurabilirsiniz.</a:t>
            </a:r>
            <a:endParaRPr lang="tr-TR" dirty="0">
              <a:latin typeface="Comic Sans MS" panose="030F0702030302020204" pitchFamily="66" charset="0"/>
            </a:endParaRPr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219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692696"/>
            <a:ext cx="7620000" cy="4800600"/>
          </a:xfrm>
        </p:spPr>
        <p:txBody>
          <a:bodyPr>
            <a:normAutofit/>
          </a:bodyPr>
          <a:lstStyle/>
          <a:p>
            <a:endParaRPr lang="tr-TR" sz="2800" dirty="0" smtClean="0">
              <a:latin typeface="Comic Sans MS" panose="030F0702030302020204" pitchFamily="66" charset="0"/>
            </a:endParaRPr>
          </a:p>
          <a:p>
            <a:r>
              <a:rPr lang="tr-TR" sz="2800" dirty="0" smtClean="0">
                <a:latin typeface="Comic Sans MS" panose="030F0702030302020204" pitchFamily="66" charset="0"/>
              </a:rPr>
              <a:t>Psikolojik Danışmanlık ve Rehberlik Hizmetleri tüm öğrenci ve öğretmenlerimize hizmet veren, geniş kapsamlı bir hizmet türüdür.  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6515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620688"/>
            <a:ext cx="7825680" cy="57801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tr-TR" sz="7200" i="1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tr-TR" sz="7200" i="1" smtClean="0">
                <a:solidFill>
                  <a:srgbClr val="0070C0"/>
                </a:solidFill>
              </a:rPr>
              <a:t>TEŞEKKÜRLER </a:t>
            </a:r>
            <a:r>
              <a:rPr lang="tr-TR" sz="7200" i="1" dirty="0" smtClean="0">
                <a:solidFill>
                  <a:srgbClr val="0070C0"/>
                </a:solidFill>
              </a:rPr>
              <a:t>….</a:t>
            </a:r>
            <a:endParaRPr lang="tr-TR" sz="7200" i="1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474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FFC000"/>
              </a:buClr>
              <a:buFont typeface="Wingdings" pitchFamily="2" charset="2"/>
              <a:buChar char="Ü"/>
            </a:pPr>
            <a:r>
              <a:rPr lang="tr-TR" altLang="tr-TR" dirty="0" smtClean="0">
                <a:solidFill>
                  <a:srgbClr val="CC0066"/>
                </a:solidFill>
                <a:latin typeface="Monotype Corsiva" pitchFamily="66" charset="0"/>
              </a:rPr>
              <a:t>Psikolojik Danışma Hizmeti</a:t>
            </a:r>
          </a:p>
        </p:txBody>
      </p:sp>
      <p:sp>
        <p:nvSpPr>
          <p:cNvPr id="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528" y="1196752"/>
            <a:ext cx="7753672" cy="520404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altLang="tr-TR" sz="2400" dirty="0" smtClean="0">
                <a:latin typeface="Comic Sans MS" pitchFamily="66" charset="0"/>
              </a:rPr>
              <a:t>Bireyin karar verme ve problem çözme ihtiyaçlarını karşılayarak gelişim ve uyumunu sürdürmesine yardımcı olmak amacıyla bireyle yüz yüze kurulan psikolojik yardım ilişkisidir.</a:t>
            </a:r>
          </a:p>
          <a:p>
            <a:endParaRPr lang="tr-TR" altLang="tr-TR" sz="2400" dirty="0" smtClean="0">
              <a:latin typeface="Comic Sans MS" pitchFamily="66" charset="0"/>
            </a:endParaRPr>
          </a:p>
          <a:p>
            <a:endParaRPr lang="tr-TR" altLang="tr-TR" sz="2400" dirty="0">
              <a:latin typeface="Comic Sans MS" pitchFamily="66" charset="0"/>
            </a:endParaRPr>
          </a:p>
          <a:p>
            <a:endParaRPr lang="tr-TR" altLang="tr-TR" sz="2400" dirty="0" smtClean="0">
              <a:latin typeface="Comic Sans MS" pitchFamily="66" charset="0"/>
            </a:endParaRPr>
          </a:p>
          <a:p>
            <a:endParaRPr lang="tr-TR" altLang="tr-TR" sz="2400" dirty="0">
              <a:latin typeface="Comic Sans MS" pitchFamily="66" charset="0"/>
            </a:endParaRPr>
          </a:p>
          <a:p>
            <a:endParaRPr lang="tr-TR" altLang="tr-TR" sz="2400" dirty="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tr-TR" altLang="tr-TR" sz="2400" dirty="0" smtClean="0">
                <a:latin typeface="Comic Sans MS" pitchFamily="66" charset="0"/>
              </a:rPr>
              <a:t>Bu yardımı alan kişiye “</a:t>
            </a:r>
            <a:r>
              <a:rPr lang="tr-TR" altLang="tr-TR" sz="2400" dirty="0" err="1" smtClean="0">
                <a:latin typeface="Comic Sans MS" pitchFamily="66" charset="0"/>
              </a:rPr>
              <a:t>Danışan”,yardımı</a:t>
            </a:r>
            <a:r>
              <a:rPr lang="tr-TR" altLang="tr-TR" sz="2400" dirty="0" smtClean="0">
                <a:latin typeface="Comic Sans MS" pitchFamily="66" charset="0"/>
              </a:rPr>
              <a:t> veren kişiye “Psikolojik Danışman” denir.</a:t>
            </a:r>
          </a:p>
        </p:txBody>
      </p:sp>
      <p:pic>
        <p:nvPicPr>
          <p:cNvPr id="3074" name="Picture 2" descr="C:\Users\exper\Desktop\rehberl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92896"/>
            <a:ext cx="2117403" cy="237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35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u="sng" dirty="0">
                <a:solidFill>
                  <a:srgbClr val="000066"/>
                </a:solidFill>
                <a:latin typeface="Monotype Corsiva" pitchFamily="66" charset="0"/>
              </a:rPr>
              <a:t>1-Psikolojik Danışma ve Rehberlik Nedir?</a:t>
            </a:r>
            <a:endParaRPr lang="tr-TR" dirty="0"/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2438" fontAlgn="auto">
              <a:spcAft>
                <a:spcPts val="0"/>
              </a:spcAft>
              <a:buFont typeface="Arial" charset="0"/>
              <a:buNone/>
              <a:defRPr/>
            </a:pPr>
            <a:r>
              <a:rPr lang="tr-TR" sz="2400" dirty="0" smtClean="0">
                <a:latin typeface="Comic Sans MS" pitchFamily="66" charset="0"/>
              </a:rPr>
              <a:t>Rehberlik,</a:t>
            </a:r>
          </a:p>
          <a:p>
            <a:pPr marL="45243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B</a:t>
            </a:r>
            <a:r>
              <a:rPr lang="tr-TR" sz="2400" dirty="0" smtClean="0">
                <a:latin typeface="Comic Sans MS" pitchFamily="66" charset="0"/>
              </a:rPr>
              <a:t>ireyin kendini anlaması,</a:t>
            </a:r>
          </a:p>
          <a:p>
            <a:pPr marL="45243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P</a:t>
            </a:r>
            <a:r>
              <a:rPr lang="tr-TR" sz="2400" dirty="0" smtClean="0">
                <a:latin typeface="Comic Sans MS" pitchFamily="66" charset="0"/>
              </a:rPr>
              <a:t>roblemlerini çözmesi,</a:t>
            </a:r>
          </a:p>
          <a:p>
            <a:pPr marL="45243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G</a:t>
            </a:r>
            <a:r>
              <a:rPr lang="tr-TR" sz="2400" dirty="0" smtClean="0">
                <a:latin typeface="Comic Sans MS" pitchFamily="66" charset="0"/>
              </a:rPr>
              <a:t>erçekçi kararlar alması,</a:t>
            </a:r>
          </a:p>
          <a:p>
            <a:pPr marL="45243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K</a:t>
            </a:r>
            <a:r>
              <a:rPr lang="tr-TR" sz="2400" dirty="0" smtClean="0">
                <a:latin typeface="Comic Sans MS" pitchFamily="66" charset="0"/>
              </a:rPr>
              <a:t>apasitelerini geliştirmesi,</a:t>
            </a:r>
          </a:p>
          <a:p>
            <a:pPr marL="45243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D</a:t>
            </a:r>
            <a:r>
              <a:rPr lang="tr-TR" sz="2400" dirty="0" smtClean="0">
                <a:latin typeface="Comic Sans MS" pitchFamily="66" charset="0"/>
              </a:rPr>
              <a:t>engeli ve sağlıklı bir uyum geliştirebilmesi için uzman kişilerce bireye verilen psikolojik yardımlardır.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dirty="0" smtClean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76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altLang="tr-TR" u="sng" dirty="0" smtClean="0">
                <a:solidFill>
                  <a:srgbClr val="000099"/>
                </a:solidFill>
                <a:latin typeface="Monotype Corsiva" pitchFamily="66" charset="0"/>
              </a:rPr>
              <a:t>2- Psikolojik Danışma ve Rehberlik </a:t>
            </a:r>
            <a:br>
              <a:rPr lang="tr-TR" altLang="tr-TR" u="sng" dirty="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tr-TR" altLang="tr-TR" u="sng" dirty="0" smtClean="0">
                <a:solidFill>
                  <a:srgbClr val="000099"/>
                </a:solidFill>
                <a:latin typeface="Monotype Corsiva" pitchFamily="66" charset="0"/>
              </a:rPr>
              <a:t>Ne Değildir?</a:t>
            </a:r>
          </a:p>
        </p:txBody>
      </p:sp>
      <p:pic>
        <p:nvPicPr>
          <p:cNvPr id="1026" name="Picture 2" descr="C:\Users\exper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284984"/>
            <a:ext cx="324036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tr-TR" altLang="tr-TR" dirty="0" smtClean="0">
                <a:latin typeface="Comic Sans MS" pitchFamily="66" charset="0"/>
              </a:rPr>
              <a:t>Psikolojik danışma ve rehberliğin temelinde bireye acımak, onu kayırmak, her sıkıntıya düştüğünde bireye kanat germek gibi bir anlayış yoktur.</a:t>
            </a:r>
          </a:p>
          <a:p>
            <a:pPr>
              <a:spcBef>
                <a:spcPct val="50000"/>
              </a:spcBef>
            </a:pPr>
            <a:r>
              <a:rPr lang="tr-TR" altLang="tr-TR" dirty="0" smtClean="0">
                <a:latin typeface="Comic Sans MS" pitchFamily="66" charset="0"/>
              </a:rPr>
              <a:t>Psikolojik danışma ve rehberlik bireyin sadece duygusal yanı ile </a:t>
            </a:r>
            <a:r>
              <a:rPr lang="tr-TR" altLang="tr-TR" u="sng" dirty="0" smtClean="0">
                <a:latin typeface="Comic Sans MS" pitchFamily="66" charset="0"/>
              </a:rPr>
              <a:t>ilgilenmez.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tr-TR" altLang="tr-TR" sz="2400" b="1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tr-TR" altLang="tr-TR" sz="24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tr-TR" altLang="tr-TR" sz="2400" b="1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tr-TR" altLang="tr-TR" sz="24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tr-TR" altLang="tr-TR" sz="2400" b="1" dirty="0" smtClean="0">
              <a:latin typeface="Comic Sans MS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43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251520" y="404664"/>
            <a:ext cx="7620000" cy="4800600"/>
          </a:xfrm>
        </p:spPr>
        <p:txBody>
          <a:bodyPr/>
          <a:lstStyle/>
          <a:p>
            <a:r>
              <a:rPr lang="tr-TR" altLang="tr-TR" sz="2400" dirty="0" smtClean="0">
                <a:latin typeface="Comic Sans MS" pitchFamily="66" charset="0"/>
              </a:rPr>
              <a:t>Psikolojik danışma ve rehberlikte kullanılan bütün yöntemler ve teknikler amaç değil, sadece araçtır.</a:t>
            </a:r>
          </a:p>
          <a:p>
            <a:endParaRPr lang="tr-TR" altLang="tr-TR" sz="2400" dirty="0" smtClean="0">
              <a:latin typeface="Comic Sans MS" pitchFamily="66" charset="0"/>
            </a:endParaRPr>
          </a:p>
          <a:p>
            <a:endParaRPr lang="tr-TR" altLang="tr-TR" sz="2400" dirty="0">
              <a:latin typeface="Comic Sans MS" pitchFamily="66" charset="0"/>
            </a:endParaRPr>
          </a:p>
          <a:p>
            <a:endParaRPr lang="tr-TR" altLang="tr-TR" sz="2400" dirty="0" smtClean="0">
              <a:latin typeface="Comic Sans MS" pitchFamily="66" charset="0"/>
            </a:endParaRPr>
          </a:p>
          <a:p>
            <a:endParaRPr lang="tr-TR" altLang="tr-TR" sz="2400" dirty="0">
              <a:latin typeface="Comic Sans MS" pitchFamily="66" charset="0"/>
            </a:endParaRPr>
          </a:p>
          <a:p>
            <a:endParaRPr lang="tr-TR" altLang="tr-TR" sz="2400" dirty="0" smtClean="0">
              <a:latin typeface="Comic Sans MS" pitchFamily="66" charset="0"/>
            </a:endParaRPr>
          </a:p>
          <a:p>
            <a:endParaRPr lang="tr-TR" altLang="tr-TR" sz="2400" dirty="0">
              <a:latin typeface="Comic Sans MS" pitchFamily="66" charset="0"/>
            </a:endParaRPr>
          </a:p>
          <a:p>
            <a:endParaRPr lang="tr-TR" altLang="tr-TR" sz="2400" dirty="0" smtClean="0">
              <a:latin typeface="Comic Sans MS" pitchFamily="66" charset="0"/>
            </a:endParaRPr>
          </a:p>
          <a:p>
            <a:r>
              <a:rPr lang="tr-TR" altLang="tr-TR" sz="2400" dirty="0" smtClean="0">
                <a:latin typeface="Comic Sans MS" pitchFamily="66" charset="0"/>
              </a:rPr>
              <a:t>Psikolojik danışma ve rehberlik bir disiplin görevi </a:t>
            </a:r>
            <a:r>
              <a:rPr lang="tr-TR" altLang="tr-TR" sz="2400" u="sng" dirty="0" smtClean="0">
                <a:latin typeface="Comic Sans MS" pitchFamily="66" charset="0"/>
              </a:rPr>
              <a:t>değildir</a:t>
            </a:r>
            <a:r>
              <a:rPr lang="tr-TR" altLang="tr-TR" sz="2400" dirty="0" smtClean="0">
                <a:latin typeface="Comic Sans MS" pitchFamily="66" charset="0"/>
              </a:rPr>
              <a:t>; rehberlik </a:t>
            </a:r>
            <a:r>
              <a:rPr lang="tr-TR" altLang="tr-TR" sz="2400" u="sng" dirty="0" smtClean="0">
                <a:latin typeface="Comic Sans MS" pitchFamily="66" charset="0"/>
              </a:rPr>
              <a:t>yargılamaz </a:t>
            </a:r>
            <a:r>
              <a:rPr lang="tr-TR" altLang="tr-TR" sz="2400" dirty="0" smtClean="0">
                <a:latin typeface="Comic Sans MS" pitchFamily="66" charset="0"/>
              </a:rPr>
              <a:t>ve </a:t>
            </a:r>
            <a:r>
              <a:rPr lang="tr-TR" altLang="tr-TR" sz="2400" u="sng" dirty="0" smtClean="0">
                <a:latin typeface="Comic Sans MS" pitchFamily="66" charset="0"/>
              </a:rPr>
              <a:t>ceza vermez.</a:t>
            </a:r>
          </a:p>
          <a:p>
            <a:endParaRPr lang="tr-TR" altLang="tr-TR" sz="2400" dirty="0" smtClean="0">
              <a:latin typeface="Comic Sans MS" pitchFamily="66" charset="0"/>
            </a:endParaRPr>
          </a:p>
          <a:p>
            <a:endParaRPr lang="tr-TR" altLang="tr-TR" dirty="0" smtClean="0"/>
          </a:p>
        </p:txBody>
      </p:sp>
      <p:pic>
        <p:nvPicPr>
          <p:cNvPr id="6" name="Picture 5" descr="http://t1.gstatic.com/images?q=tbn:ANd9GcTdm2_oTCFsjfnHz9OF0pKOgIvEMubE4dv2M3sZTj1s4ah30KXJKzO43ZBy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96752"/>
            <a:ext cx="2780358" cy="26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55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395536" y="836712"/>
            <a:ext cx="7620000" cy="4800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tr-TR" altLang="tr-TR" sz="3600" dirty="0" smtClean="0">
                <a:latin typeface="Comic Sans MS" pitchFamily="66" charset="0"/>
              </a:rPr>
              <a:t>Rehberlik ve psikolojik danışma yardımı sadece “</a:t>
            </a:r>
            <a:r>
              <a:rPr lang="tr-TR" altLang="tr-TR" sz="3600" dirty="0" smtClean="0">
                <a:solidFill>
                  <a:srgbClr val="FF0000"/>
                </a:solidFill>
                <a:latin typeface="Comic Sans MS" pitchFamily="66" charset="0"/>
              </a:rPr>
              <a:t>sorunlu</a:t>
            </a:r>
            <a:r>
              <a:rPr lang="tr-TR" altLang="tr-TR" sz="3600" dirty="0" smtClean="0">
                <a:latin typeface="Comic Sans MS" pitchFamily="66" charset="0"/>
              </a:rPr>
              <a:t>” öğrencilere verilen bir yardım değildir.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tr-TR" altLang="tr-TR" sz="3400" dirty="0" smtClean="0">
                <a:latin typeface="Comic Sans MS" pitchFamily="66" charset="0"/>
              </a:rPr>
              <a:t>Psikolojik danışma ve rehberlik her türlü problemi hemen çözebilecek </a:t>
            </a:r>
            <a:r>
              <a:rPr lang="tr-TR" altLang="tr-TR" sz="3400" b="1" dirty="0" smtClean="0">
                <a:solidFill>
                  <a:srgbClr val="FF0000"/>
                </a:solidFill>
                <a:latin typeface="Comic Sans MS" pitchFamily="66" charset="0"/>
              </a:rPr>
              <a:t>sihirli bir güce </a:t>
            </a:r>
            <a:r>
              <a:rPr lang="tr-TR" altLang="tr-TR" sz="3400" dirty="0" smtClean="0">
                <a:latin typeface="Comic Sans MS" pitchFamily="66" charset="0"/>
              </a:rPr>
              <a:t>sahip değildir.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tr-TR" altLang="tr-TR" sz="3400" dirty="0" smtClean="0"/>
          </a:p>
        </p:txBody>
      </p:sp>
      <p:pic>
        <p:nvPicPr>
          <p:cNvPr id="5" name="Picture 4" descr="D:\RESİMLER.,,\sunu resim\social_med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60848"/>
            <a:ext cx="3767138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993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988840"/>
            <a:ext cx="7825680" cy="4411960"/>
          </a:xfrm>
        </p:spPr>
        <p:txBody>
          <a:bodyPr/>
          <a:lstStyle/>
          <a:p>
            <a:r>
              <a:rPr lang="tr-TR" altLang="tr-TR" sz="2000" dirty="0" smtClean="0">
                <a:latin typeface="Comic Sans MS" pitchFamily="66" charset="0"/>
              </a:rPr>
              <a:t>Psikolojik Danışmanlık Ve Rehberlik </a:t>
            </a:r>
            <a:r>
              <a:rPr lang="tr-TR" altLang="tr-TR" sz="2000" dirty="0">
                <a:latin typeface="Comic Sans MS" pitchFamily="66" charset="0"/>
              </a:rPr>
              <a:t>ö</a:t>
            </a:r>
            <a:r>
              <a:rPr lang="tr-TR" altLang="tr-TR" sz="2000" dirty="0" smtClean="0">
                <a:latin typeface="Comic Sans MS" pitchFamily="66" charset="0"/>
              </a:rPr>
              <a:t>ğrencinin; kendisi</a:t>
            </a:r>
            <a:r>
              <a:rPr lang="tr-TR" altLang="tr-TR" sz="2000" dirty="0">
                <a:latin typeface="Comic Sans MS" pitchFamily="66" charset="0"/>
              </a:rPr>
              <a:t>, öğretmeni/öğretmenleri ve ailesi tarafından yetenek, beceri ve diğer özelliklerinin fark edilmesine, öğrencinin yetiştiği ortamın iyileştirilmesine, </a:t>
            </a:r>
            <a:r>
              <a:rPr lang="tr-TR" altLang="tr-TR" sz="2000" dirty="0">
                <a:solidFill>
                  <a:srgbClr val="FF0000"/>
                </a:solidFill>
                <a:latin typeface="Comic Sans MS" pitchFamily="66" charset="0"/>
              </a:rPr>
              <a:t>bireysel ve sosyal gelişimlerinin desteklenmesine</a:t>
            </a:r>
            <a:r>
              <a:rPr lang="tr-TR" altLang="tr-TR" sz="2000" dirty="0">
                <a:latin typeface="Comic Sans MS" pitchFamily="66" charset="0"/>
              </a:rPr>
              <a:t>, </a:t>
            </a:r>
            <a:r>
              <a:rPr lang="tr-TR" altLang="tr-TR" sz="2000" b="1" dirty="0">
                <a:solidFill>
                  <a:srgbClr val="00B050"/>
                </a:solidFill>
                <a:latin typeface="Comic Sans MS" pitchFamily="66" charset="0"/>
              </a:rPr>
              <a:t>etkili öğrenme ve çalışma becerileri ile motivasyonlarının artırılmasına</a:t>
            </a:r>
            <a:r>
              <a:rPr lang="tr-TR" altLang="tr-TR" sz="2000" dirty="0">
                <a:latin typeface="Comic Sans MS" pitchFamily="66" charset="0"/>
              </a:rPr>
              <a:t>  ve mesleğe </a:t>
            </a:r>
            <a:r>
              <a:rPr lang="tr-TR" altLang="tr-TR" sz="2000" dirty="0" smtClean="0">
                <a:latin typeface="Comic Sans MS" pitchFamily="66" charset="0"/>
              </a:rPr>
              <a:t>yönlendirmeye yöneliktir.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323528" y="476672"/>
            <a:ext cx="7620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altLang="tr-TR" dirty="0" smtClean="0">
                <a:solidFill>
                  <a:srgbClr val="000066"/>
                </a:solidFill>
                <a:latin typeface="Monotype Corsiva" pitchFamily="66" charset="0"/>
              </a:rPr>
              <a:t>3- Psikolojik Danışmanlık ve Rehberlik Hizmetlerinin Amacı Nedir?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72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4.Rehberliğin İlkeleri Nelerdir?</a:t>
            </a:r>
            <a:endParaRPr lang="tr-TR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Rehberliğin temelinde insan hak ve sorumlulukları vardır. Her birey değerli bir varlıktır ve onun gelişmesine fırsat verilmelidir</a:t>
            </a:r>
            <a:r>
              <a:rPr lang="tr-TR" dirty="0" smtClean="0">
                <a:latin typeface="Comic Sans MS" panose="030F0702030302020204" pitchFamily="66" charset="0"/>
              </a:rPr>
              <a:t>.</a:t>
            </a:r>
            <a:r>
              <a:rPr lang="tr-TR" dirty="0"/>
              <a:t> </a:t>
            </a:r>
            <a:endParaRPr lang="tr-TR" dirty="0" smtClean="0"/>
          </a:p>
          <a:p>
            <a:pPr marL="114300" indent="0">
              <a:buNone/>
            </a:pPr>
            <a:r>
              <a:rPr lang="tr-TR" dirty="0"/>
              <a:t> 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Zorlamayla </a:t>
            </a:r>
            <a:r>
              <a:rPr lang="tr-TR" dirty="0"/>
              <a:t>değil, işbirliğine dayanan bir anlayış vardır. Öğrenci ile ilgili herkesin ortak bir anlayış ve işbirliği içinde çalışması </a:t>
            </a:r>
            <a:r>
              <a:rPr lang="tr-TR" dirty="0" smtClean="0"/>
              <a:t>gerekmektedir.</a:t>
            </a:r>
          </a:p>
          <a:p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exper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4680520" cy="194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060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548680"/>
            <a:ext cx="7969696" cy="5852120"/>
          </a:xfrm>
        </p:spPr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Ö</a:t>
            </a:r>
            <a:r>
              <a:rPr lang="tr-TR" dirty="0" smtClean="0">
                <a:latin typeface="Comic Sans MS" panose="030F0702030302020204" pitchFamily="66" charset="0"/>
              </a:rPr>
              <a:t>ğrenciyi </a:t>
            </a:r>
            <a:r>
              <a:rPr lang="tr-TR" dirty="0">
                <a:latin typeface="Comic Sans MS" panose="030F0702030302020204" pitchFamily="66" charset="0"/>
              </a:rPr>
              <a:t>merkeze alır ve bireysel farklılıkları önemser</a:t>
            </a:r>
            <a:r>
              <a:rPr lang="tr-TR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tr-TR" dirty="0">
                <a:latin typeface="Comic Sans MS" panose="030F0702030302020204" pitchFamily="66" charset="0"/>
              </a:rPr>
              <a:t>Gizlilik esastır. Öğrenciler hakkında elde edilen özel bilgilerin gizliliği </a:t>
            </a:r>
            <a:r>
              <a:rPr lang="tr-TR" dirty="0" smtClean="0">
                <a:latin typeface="Comic Sans MS" panose="030F0702030302020204" pitchFamily="66" charset="0"/>
              </a:rPr>
              <a:t>korunmalıdır.</a:t>
            </a: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endParaRPr lang="tr-TR" dirty="0" smtClean="0">
              <a:latin typeface="Comic Sans MS" panose="030F0702030302020204" pitchFamily="66" charset="0"/>
            </a:endParaRPr>
          </a:p>
          <a:p>
            <a:pPr fontAlgn="base"/>
            <a:r>
              <a:rPr lang="tr-TR" dirty="0">
                <a:latin typeface="Comic Sans MS" panose="030F0702030302020204" pitchFamily="66" charset="0"/>
              </a:rPr>
              <a:t>Rehberlik, planlı, programlı, örgütlenmiş bir biçimde profesyonel düzeyde sunulmalıdır.</a:t>
            </a:r>
          </a:p>
          <a:p>
            <a:pPr fontAlgn="base"/>
            <a:r>
              <a:rPr lang="tr-TR" dirty="0">
                <a:latin typeface="Comic Sans MS" panose="030F0702030302020204" pitchFamily="66" charset="0"/>
              </a:rPr>
              <a:t>Rehberlik, eğitimin ayrılmaz ve tamamlayıcı bir parçasıdır.</a:t>
            </a:r>
          </a:p>
          <a:p>
            <a:pPr fontAlgn="base"/>
            <a:r>
              <a:rPr lang="tr-TR" dirty="0">
                <a:latin typeface="Comic Sans MS" panose="030F0702030302020204" pitchFamily="66" charset="0"/>
              </a:rPr>
              <a:t>Rehberlik, </a:t>
            </a:r>
            <a:r>
              <a:rPr lang="tr-TR" dirty="0" smtClean="0">
                <a:latin typeface="Comic Sans MS" panose="030F0702030302020204" pitchFamily="66" charset="0"/>
              </a:rPr>
              <a:t>kesinlikle birey </a:t>
            </a:r>
            <a:r>
              <a:rPr lang="tr-TR" dirty="0">
                <a:latin typeface="Comic Sans MS" panose="030F0702030302020204" pitchFamily="66" charset="0"/>
              </a:rPr>
              <a:t>adına karar vermez.</a:t>
            </a:r>
          </a:p>
          <a:p>
            <a:pPr fontAlgn="base"/>
            <a:r>
              <a:rPr lang="tr-TR" dirty="0">
                <a:latin typeface="Comic Sans MS" panose="030F0702030302020204" pitchFamily="66" charset="0"/>
              </a:rPr>
              <a:t>Rehberlikte süreklilik mevcuttur. Yani birey hayat boyu bu hizmetten yararlanabilecektir</a:t>
            </a:r>
            <a:r>
              <a:rPr lang="tr-TR" dirty="0" smtClean="0">
                <a:latin typeface="Comic Sans MS" panose="030F0702030302020204" pitchFamily="66" charset="0"/>
              </a:rPr>
              <a:t>.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://www.cyprusivf.net/gizlil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828" y="1484784"/>
            <a:ext cx="3096344" cy="1800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Çubuk Rehberlik ve Araştırma Merezi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4440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315</TotalTime>
  <Words>573</Words>
  <Application>Microsoft Office PowerPoint</Application>
  <PresentationFormat>Ekran Gösterisi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Bitişiklik</vt:lpstr>
      <vt:lpstr>PowerPoint Sunusu</vt:lpstr>
      <vt:lpstr>Psikolojik Danışma Hizmeti</vt:lpstr>
      <vt:lpstr>1-Psikolojik Danışma ve Rehberlik Nedir?</vt:lpstr>
      <vt:lpstr>2- Psikolojik Danışma ve Rehberlik  Ne Değildir?</vt:lpstr>
      <vt:lpstr>PowerPoint Sunusu</vt:lpstr>
      <vt:lpstr>PowerPoint Sunusu</vt:lpstr>
      <vt:lpstr>3- Psikolojik Danışmanlık ve Rehberlik Hizmetlerinin Amacı Nedir?</vt:lpstr>
      <vt:lpstr>4.Rehberliğin İlkeleri Nelerdir?</vt:lpstr>
      <vt:lpstr>PowerPoint Sunusu</vt:lpstr>
      <vt:lpstr>PowerPoint Sunusu</vt:lpstr>
      <vt:lpstr>PowerPoint Sunusu</vt:lpstr>
      <vt:lpstr>Rehberlik Servisinde Hangi Konularda Yardım Alınabilir 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REHBERLİK HİZMETLERİ </dc:title>
  <dc:creator>exper</dc:creator>
  <cp:lastModifiedBy>RAM</cp:lastModifiedBy>
  <cp:revision>25</cp:revision>
  <dcterms:created xsi:type="dcterms:W3CDTF">2019-10-11T08:19:22Z</dcterms:created>
  <dcterms:modified xsi:type="dcterms:W3CDTF">2019-10-18T07:04:03Z</dcterms:modified>
</cp:coreProperties>
</file>