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1"/>
  </p:notesMasterIdLst>
  <p:sldIdLst>
    <p:sldId id="256" r:id="rId2"/>
    <p:sldId id="259" r:id="rId3"/>
    <p:sldId id="263" r:id="rId4"/>
    <p:sldId id="258" r:id="rId5"/>
    <p:sldId id="262" r:id="rId6"/>
    <p:sldId id="264" r:id="rId7"/>
    <p:sldId id="267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65B3"/>
    <a:srgbClr val="988646"/>
    <a:srgbClr val="6E9A58"/>
    <a:srgbClr val="876F7B"/>
    <a:srgbClr val="D1E60C"/>
    <a:srgbClr val="ED237A"/>
    <a:srgbClr val="EAC176"/>
    <a:srgbClr val="A15BBD"/>
    <a:srgbClr val="C86B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>
        <p:scale>
          <a:sx n="100" d="100"/>
          <a:sy n="100" d="100"/>
        </p:scale>
        <p:origin x="-1008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CE632-4139-4810-B860-F22B1439EAE8}" type="datetimeFigureOut">
              <a:rPr lang="tr-TR" smtClean="0"/>
              <a:t>17.10.2019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E6139-63F9-4F80-A719-41B63C324F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012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CCC14C5-1FE4-4E83-8F6C-5290D503C64B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BDAF-4AAC-48A3-9B13-89C9A43EDF7F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B820E-C19D-4135-8BD4-BBB7061AC697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C005-09E0-4771-AD54-571CD91F5544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0E30-81F7-4415-8DE2-B7F27841169F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6CA38-0365-4012-9983-43686AD5684F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FBBB-00C7-487F-A2A2-6D1D7C8FB09C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BDF1D-099E-41DD-A2C9-EEA976DC3497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254BB-7ADF-4650-8204-35F3339B4AB8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1981-EA3B-475A-9CB9-B1B7ED6EF508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324BA23-C5D0-4DB7-91B4-89CDEB25B689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2D89C10-A574-4FB1-B801-261331FF10E6}" type="datetime1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67512" y="770467"/>
            <a:ext cx="10718292" cy="1955480"/>
          </a:xfrm>
        </p:spPr>
        <p:txBody>
          <a:bodyPr/>
          <a:lstStyle/>
          <a:p>
            <a:r>
              <a:rPr lang="tr-TR" b="1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REHBERLİK HİZMETLERİ</a:t>
            </a:r>
            <a:br>
              <a:rPr lang="tr-TR" b="1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tr-TR" b="1" spc="0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NEDİR?</a:t>
            </a:r>
            <a:endParaRPr lang="tr-TR" b="1" spc="0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57200" y="2725947"/>
            <a:ext cx="9438513" cy="3126849"/>
          </a:xfrm>
        </p:spPr>
        <p:txBody>
          <a:bodyPr/>
          <a:lstStyle/>
          <a:p>
            <a:r>
              <a:rPr lang="en-US" dirty="0" err="1"/>
              <a:t>Rehberlik</a:t>
            </a:r>
            <a:r>
              <a:rPr lang="en-US" dirty="0"/>
              <a:t> </a:t>
            </a:r>
            <a:r>
              <a:rPr lang="en-US" dirty="0" err="1"/>
              <a:t>hizmeti</a:t>
            </a:r>
            <a:r>
              <a:rPr lang="en-US" dirty="0"/>
              <a:t>, </a:t>
            </a:r>
            <a:r>
              <a:rPr lang="en-US" dirty="0" err="1"/>
              <a:t>bireyin</a:t>
            </a:r>
            <a:r>
              <a:rPr lang="en-US" dirty="0"/>
              <a:t> </a:t>
            </a:r>
            <a:r>
              <a:rPr lang="en-US" dirty="0" err="1" smtClean="0"/>
              <a:t>kendini</a:t>
            </a:r>
            <a:r>
              <a:rPr lang="tr-TR" dirty="0" smtClean="0"/>
              <a:t> (ilgi ve yeteneklerini)</a:t>
            </a:r>
            <a:r>
              <a:rPr lang="en-US" dirty="0" smtClean="0"/>
              <a:t> </a:t>
            </a:r>
            <a:r>
              <a:rPr lang="tr-TR" dirty="0" smtClean="0"/>
              <a:t>anlaması,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/>
              <a:t>almada</a:t>
            </a:r>
            <a:r>
              <a:rPr lang="en-US" dirty="0"/>
              <a:t>, </a:t>
            </a:r>
            <a:r>
              <a:rPr lang="en-US" dirty="0" err="1"/>
              <a:t>sorunları</a:t>
            </a:r>
            <a:r>
              <a:rPr lang="en-US" dirty="0"/>
              <a:t> </a:t>
            </a:r>
            <a:r>
              <a:rPr lang="en-US" dirty="0" err="1"/>
              <a:t>çözmede</a:t>
            </a:r>
            <a:r>
              <a:rPr lang="en-US" dirty="0"/>
              <a:t>, </a:t>
            </a:r>
            <a:r>
              <a:rPr lang="tr-TR" dirty="0" smtClean="0"/>
              <a:t>çevreye (arkadaşlarına ve okula) uyum sağlayabilmesi için yardım alacağı hizmetlerdir.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4229" y="4150867"/>
            <a:ext cx="5193083" cy="2593794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Çubuk</a:t>
            </a:r>
            <a:r>
              <a:rPr lang="en-US" dirty="0" smtClean="0"/>
              <a:t> </a:t>
            </a:r>
            <a:r>
              <a:rPr lang="en-US" dirty="0" err="1" smtClean="0"/>
              <a:t>Rehberl</a:t>
            </a:r>
            <a:r>
              <a:rPr lang="tr-TR" dirty="0" smtClean="0"/>
              <a:t>i</a:t>
            </a:r>
            <a:r>
              <a:rPr lang="en-US" dirty="0" smtClean="0"/>
              <a:t>k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REHBERLİK HİZMETLERİ OLARAK AMACIMIZ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Rehberlik hizmetleri genel olarak;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Öğrenci yetenek, beceri ve diğer özelliklerini </a:t>
            </a:r>
            <a:r>
              <a:rPr lang="tr-TR" dirty="0" err="1" smtClean="0"/>
              <a:t>farkeder</a:t>
            </a:r>
            <a:r>
              <a:rPr lang="tr-T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Öğrenci arkadaş çevresinde duygularını iyi bir şekilde ifade eder.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Birey etkili çalışma becerileriyle motivasyon kazanır.</a:t>
            </a:r>
          </a:p>
        </p:txBody>
      </p:sp>
      <p:pic>
        <p:nvPicPr>
          <p:cNvPr id="2050" name="Picture 2" descr="https://www.egitimpedia.com/wp-content/uploads/2018/09/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2" y="4072813"/>
            <a:ext cx="6220862" cy="223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8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/>
              <a:t> </a:t>
            </a:r>
            <a:r>
              <a:rPr lang="tr-TR" dirty="0" smtClean="0"/>
              <a:t>Birey yetişkinlerle etkili iletişim kurar. Örneğin</a:t>
            </a:r>
            <a:r>
              <a:rPr lang="tr-TR" dirty="0"/>
              <a:t>; </a:t>
            </a:r>
            <a:r>
              <a:rPr lang="tr-TR" dirty="0" smtClean="0"/>
              <a:t>isteklerini düzgün bir şekilde ifade eder.</a:t>
            </a:r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Birey kendi ilgilerini ve yeteneklerini (spor aktiviteleri, hobiler ve meslek seçimi) </a:t>
            </a:r>
            <a:r>
              <a:rPr lang="tr-TR" dirty="0" err="1" smtClean="0"/>
              <a:t>farkeder</a:t>
            </a:r>
            <a:r>
              <a:rPr lang="tr-TR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Birey sorun çözme becerisini ve hayattaki alacağı adımlar hakkında karar verme becerisini kazanır.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3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REHBERLİK NE DEĞİLDİR?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 Rehberlik, öğrenci korumak değildir.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Rehberlik , </a:t>
            </a:r>
            <a:r>
              <a:rPr lang="tr-TR" dirty="0"/>
              <a:t>kararları </a:t>
            </a:r>
            <a:r>
              <a:rPr lang="tr-TR" dirty="0" smtClean="0"/>
              <a:t>öğrencinin </a:t>
            </a:r>
            <a:r>
              <a:rPr lang="tr-TR" dirty="0"/>
              <a:t>yerine </a:t>
            </a:r>
            <a:r>
              <a:rPr lang="tr-TR" dirty="0" smtClean="0"/>
              <a:t>almak ve problemlerini </a:t>
            </a:r>
            <a:r>
              <a:rPr lang="tr-TR" dirty="0"/>
              <a:t>çözmek değildir</a:t>
            </a:r>
            <a:r>
              <a:rPr lang="tr-TR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Rehberlik servisin amacı, öğüt vermek değildir.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Rehberlik ,öğrencinin yaptıklarını eleştirmek değildir.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Rehberlik, öğrenciyi sorgulamak değildir.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Rehberlik, öğrenciye kendi fikirlerini kabul ettirmek değildir.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  <a:p>
            <a:pPr>
              <a:buFont typeface="Courier New" panose="02070309020205020404" pitchFamily="49" charset="0"/>
              <a:buChar char="o"/>
            </a:pPr>
            <a:endParaRPr lang="tr-TR" dirty="0"/>
          </a:p>
        </p:txBody>
      </p:sp>
      <p:sp>
        <p:nvSpPr>
          <p:cNvPr id="4" name="Çarpma 3"/>
          <p:cNvSpPr/>
          <p:nvPr/>
        </p:nvSpPr>
        <p:spPr>
          <a:xfrm>
            <a:off x="6053518" y="4517480"/>
            <a:ext cx="4563374" cy="298474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Rehber Öğretmen nasıl davranır?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Rehber öğretmen,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Sizi iyi dinler.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Size karşı dürüst olur.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Sizin sırrınızı saklar.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Sizi yargılamaz.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Sizin yerinize kendisini koyar ve sizin ne hissettiklerini anlar.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Size karşı </a:t>
            </a:r>
            <a:r>
              <a:rPr lang="tr-TR" dirty="0"/>
              <a:t>h</a:t>
            </a:r>
            <a:r>
              <a:rPr lang="tr-TR" dirty="0" smtClean="0"/>
              <a:t>oşgörülüdür. </a:t>
            </a:r>
          </a:p>
        </p:txBody>
      </p:sp>
      <p:pic>
        <p:nvPicPr>
          <p:cNvPr id="1026" name="Picture 2" descr="https://emakar.ru/wp-content/uploads/2018/12/1200-630-kopirovat-292-1140x6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385" y="1666833"/>
            <a:ext cx="4672562" cy="2582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6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>
                <a:solidFill>
                  <a:srgbClr val="FF0000"/>
                </a:solidFill>
              </a:rPr>
              <a:t>Rehber Öğretmen ;</a:t>
            </a:r>
            <a:endParaRPr lang="tr-TR" b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 Size karşı olgun ve sevecendir.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Argo ifadeler kullanmaz.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Teknolojiyle barışıktır.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Sınav sistemleri konusunda bilgi sahibidir.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Çeşitli konularda seminer verir.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 smtClean="0"/>
              <a:t>Bireye </a:t>
            </a:r>
            <a:r>
              <a:rPr lang="tr-TR" dirty="0"/>
              <a:t>karşı saygı ve sevgi duyar.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dirty="0"/>
              <a:t>Anlayışlıdır.</a:t>
            </a:r>
          </a:p>
          <a:p>
            <a:pPr>
              <a:buFont typeface="Arial" panose="020B0604020202020204" pitchFamily="34" charset="0"/>
              <a:buChar char="•"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0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Size karşı içtendir.</a:t>
            </a:r>
          </a:p>
          <a:p>
            <a:r>
              <a:rPr lang="tr-TR" dirty="0" smtClean="0"/>
              <a:t>Sizinle birlikte çözüm yolları arar. </a:t>
            </a:r>
          </a:p>
          <a:p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2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ulut Belirtme Çizgisi 4"/>
          <p:cNvSpPr/>
          <p:nvPr/>
        </p:nvSpPr>
        <p:spPr>
          <a:xfrm>
            <a:off x="429356" y="227316"/>
            <a:ext cx="3029835" cy="2292453"/>
          </a:xfrm>
          <a:prstGeom prst="cloudCallout">
            <a:avLst/>
          </a:prstGeom>
          <a:solidFill>
            <a:srgbClr val="ED23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YAŞADIĞINIZ HERHANGİ BİR PROBLEM DURUMUNDA</a:t>
            </a:r>
            <a:endParaRPr lang="tr-TR" b="1" dirty="0"/>
          </a:p>
        </p:txBody>
      </p:sp>
      <p:sp>
        <p:nvSpPr>
          <p:cNvPr id="6" name="Bulut Belirtme Çizgisi 5"/>
          <p:cNvSpPr/>
          <p:nvPr/>
        </p:nvSpPr>
        <p:spPr>
          <a:xfrm>
            <a:off x="3899139" y="348087"/>
            <a:ext cx="3364302" cy="2255315"/>
          </a:xfrm>
          <a:prstGeom prst="cloudCallout">
            <a:avLst/>
          </a:prstGeom>
          <a:solidFill>
            <a:srgbClr val="6E9A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SINAVLAR HAKKINDA BİLGİ ALMAK İÇİN </a:t>
            </a:r>
            <a:endParaRPr lang="tr-TR" b="1" dirty="0"/>
          </a:p>
        </p:txBody>
      </p:sp>
      <p:sp>
        <p:nvSpPr>
          <p:cNvPr id="7" name="Bulut Belirtme Çizgisi 6"/>
          <p:cNvSpPr/>
          <p:nvPr/>
        </p:nvSpPr>
        <p:spPr>
          <a:xfrm>
            <a:off x="8143336" y="348087"/>
            <a:ext cx="3275139" cy="2050913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SINAV KAYGISI</a:t>
            </a:r>
          </a:p>
          <a:p>
            <a:pPr algn="ctr"/>
            <a:r>
              <a:rPr lang="tr-TR" dirty="0" smtClean="0"/>
              <a:t>MOTİVASYON </a:t>
            </a:r>
            <a:endParaRPr lang="tr-TR" dirty="0"/>
          </a:p>
        </p:txBody>
      </p:sp>
      <p:sp>
        <p:nvSpPr>
          <p:cNvPr id="8" name="Bulut Belirtme Çizgisi 7"/>
          <p:cNvSpPr/>
          <p:nvPr/>
        </p:nvSpPr>
        <p:spPr>
          <a:xfrm>
            <a:off x="299961" y="4529995"/>
            <a:ext cx="3338589" cy="19148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mtClean="0"/>
              <a:t>VERİMLİ DERS ÇALIŞMA </a:t>
            </a:r>
            <a:endParaRPr lang="tr-TR"/>
          </a:p>
        </p:txBody>
      </p:sp>
      <p:sp>
        <p:nvSpPr>
          <p:cNvPr id="9" name="Bulut Belirtme Çizgisi 8"/>
          <p:cNvSpPr/>
          <p:nvPr/>
        </p:nvSpPr>
        <p:spPr>
          <a:xfrm>
            <a:off x="4261449" y="4373592"/>
            <a:ext cx="3217653" cy="1953655"/>
          </a:xfrm>
          <a:prstGeom prst="cloudCallout">
            <a:avLst/>
          </a:prstGeom>
          <a:solidFill>
            <a:srgbClr val="9D65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OKULA UYUM SAĞLAMA </a:t>
            </a:r>
            <a:endParaRPr lang="tr-TR" dirty="0"/>
          </a:p>
        </p:txBody>
      </p:sp>
      <p:sp>
        <p:nvSpPr>
          <p:cNvPr id="10" name="Bulut Belirtme Çizgisi 9"/>
          <p:cNvSpPr/>
          <p:nvPr/>
        </p:nvSpPr>
        <p:spPr>
          <a:xfrm>
            <a:off x="8424125" y="4369743"/>
            <a:ext cx="3127627" cy="1957504"/>
          </a:xfrm>
          <a:prstGeom prst="cloudCallout">
            <a:avLst/>
          </a:prstGeom>
          <a:solidFill>
            <a:srgbClr val="988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AİLE İÇİ PROBLEMLER</a:t>
            </a:r>
            <a:endParaRPr lang="tr-TR" dirty="0"/>
          </a:p>
        </p:txBody>
      </p:sp>
      <p:sp>
        <p:nvSpPr>
          <p:cNvPr id="12" name="Unvan 1"/>
          <p:cNvSpPr>
            <a:spLocks noGrp="1"/>
          </p:cNvSpPr>
          <p:nvPr>
            <p:ph type="title"/>
          </p:nvPr>
        </p:nvSpPr>
        <p:spPr>
          <a:xfrm>
            <a:off x="657222" y="2871797"/>
            <a:ext cx="10772775" cy="1658198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 Durumlarda Rehberlik Servisine başvurabilirim ?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58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ulut Belirtme Çizgisi 3"/>
          <p:cNvSpPr/>
          <p:nvPr/>
        </p:nvSpPr>
        <p:spPr>
          <a:xfrm>
            <a:off x="377599" y="326510"/>
            <a:ext cx="3029835" cy="2292453"/>
          </a:xfrm>
          <a:prstGeom prst="cloudCallout">
            <a:avLst/>
          </a:prstGeom>
          <a:solidFill>
            <a:srgbClr val="A15BBD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MESLEK SEÇİMİ</a:t>
            </a:r>
            <a:endParaRPr lang="tr-TR" dirty="0"/>
          </a:p>
        </p:txBody>
      </p:sp>
      <p:sp>
        <p:nvSpPr>
          <p:cNvPr id="5" name="Bulut Belirtme Çizgisi 4"/>
          <p:cNvSpPr/>
          <p:nvPr/>
        </p:nvSpPr>
        <p:spPr>
          <a:xfrm>
            <a:off x="3864634" y="326510"/>
            <a:ext cx="3364302" cy="2255315"/>
          </a:xfrm>
          <a:prstGeom prst="cloudCallout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KARAR VERME YÖNTEMLERİNİ ÖĞRENME</a:t>
            </a:r>
            <a:endParaRPr lang="tr-TR" dirty="0"/>
          </a:p>
        </p:txBody>
      </p:sp>
      <p:sp>
        <p:nvSpPr>
          <p:cNvPr id="6" name="Bulut Belirtme Çizgisi 5"/>
          <p:cNvSpPr/>
          <p:nvPr/>
        </p:nvSpPr>
        <p:spPr>
          <a:xfrm>
            <a:off x="8154858" y="326510"/>
            <a:ext cx="3275139" cy="2050913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ZAMANI ETKİLİ ŞEKİLDE KULLANMA </a:t>
            </a:r>
          </a:p>
        </p:txBody>
      </p:sp>
      <p:sp>
        <p:nvSpPr>
          <p:cNvPr id="7" name="Bulut Belirtme Çizgisi 6"/>
          <p:cNvSpPr/>
          <p:nvPr/>
        </p:nvSpPr>
        <p:spPr>
          <a:xfrm>
            <a:off x="299961" y="4529995"/>
            <a:ext cx="3338589" cy="1914880"/>
          </a:xfrm>
          <a:prstGeom prst="cloudCallou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ÖFKE YÖNETİMİ BECERİSİNİ KAZANMAK</a:t>
            </a:r>
            <a:endParaRPr lang="tr-TR" b="1" dirty="0"/>
          </a:p>
        </p:txBody>
      </p:sp>
      <p:sp>
        <p:nvSpPr>
          <p:cNvPr id="8" name="Bulut Belirtme Çizgisi 7"/>
          <p:cNvSpPr/>
          <p:nvPr/>
        </p:nvSpPr>
        <p:spPr>
          <a:xfrm>
            <a:off x="4424452" y="4491220"/>
            <a:ext cx="3217653" cy="1953655"/>
          </a:xfrm>
          <a:prstGeom prst="cloudCallout">
            <a:avLst/>
          </a:prstGeom>
          <a:solidFill>
            <a:srgbClr val="EAC1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ARKADAŞLIK İLİŞKİLERİ</a:t>
            </a:r>
          </a:p>
        </p:txBody>
      </p:sp>
      <p:sp>
        <p:nvSpPr>
          <p:cNvPr id="9" name="Bulut Belirtme Çizgisi 8"/>
          <p:cNvSpPr/>
          <p:nvPr/>
        </p:nvSpPr>
        <p:spPr>
          <a:xfrm>
            <a:off x="8428008" y="4201065"/>
            <a:ext cx="3127627" cy="1957504"/>
          </a:xfrm>
          <a:prstGeom prst="cloudCallout">
            <a:avLst/>
          </a:prstGeom>
          <a:solidFill>
            <a:srgbClr val="C86B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PROBLEM ÇÖZEBİLME BECERİLERİNİN KAZANILMASI</a:t>
            </a:r>
            <a:endParaRPr lang="tr-TR" dirty="0"/>
          </a:p>
        </p:txBody>
      </p:sp>
      <p:sp>
        <p:nvSpPr>
          <p:cNvPr id="10" name="Unvan 1"/>
          <p:cNvSpPr>
            <a:spLocks noGrp="1"/>
          </p:cNvSpPr>
          <p:nvPr>
            <p:ph type="title"/>
          </p:nvPr>
        </p:nvSpPr>
        <p:spPr>
          <a:xfrm>
            <a:off x="657222" y="2871797"/>
            <a:ext cx="10772775" cy="1658198"/>
          </a:xfrm>
        </p:spPr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Hangi Durumlarda Rehberlik Servisine başvurabilirim ?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Çubuk Rehberlik Araştırma Merkezi</a:t>
            </a:r>
            <a:endParaRPr lang="en-US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7633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TM03457491[[fn=Büyük Şehir]]</Template>
  <TotalTime>407</TotalTime>
  <Words>355</Words>
  <Application>Microsoft Office PowerPoint</Application>
  <PresentationFormat>Özel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Metropolitan</vt:lpstr>
      <vt:lpstr>REHBERLİK HİZMETLERİ NEDİR?</vt:lpstr>
      <vt:lpstr>REHBERLİK HİZMETLERİ OLARAK AMACIMIZ NEDİR?</vt:lpstr>
      <vt:lpstr>PowerPoint Sunusu</vt:lpstr>
      <vt:lpstr>REHBERLİK NE DEĞİLDİR?</vt:lpstr>
      <vt:lpstr>Rehber Öğretmen nasıl davranır?</vt:lpstr>
      <vt:lpstr>PowerPoint Sunusu</vt:lpstr>
      <vt:lpstr>PowerPoint Sunusu</vt:lpstr>
      <vt:lpstr> Hangi Durumlarda Rehberlik Servisine başvurabilirim ?</vt:lpstr>
      <vt:lpstr> Hangi Durumlarda Rehberlik Servisine başvurabilirim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REHBERLİK NEDİR?</dc:title>
  <dc:creator>user</dc:creator>
  <cp:lastModifiedBy>RAM</cp:lastModifiedBy>
  <cp:revision>34</cp:revision>
  <dcterms:created xsi:type="dcterms:W3CDTF">2019-08-22T07:41:21Z</dcterms:created>
  <dcterms:modified xsi:type="dcterms:W3CDTF">2019-10-17T11:01:59Z</dcterms:modified>
</cp:coreProperties>
</file>